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0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1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2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3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14.xml" ContentType="application/vnd.openxmlformats-officedocument.theme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805" r:id="rId5"/>
    <p:sldMasterId id="2147483682" r:id="rId6"/>
    <p:sldMasterId id="2147483707" r:id="rId7"/>
    <p:sldMasterId id="2147483714" r:id="rId8"/>
    <p:sldMasterId id="2147483720" r:id="rId9"/>
    <p:sldMasterId id="2147483729" r:id="rId10"/>
    <p:sldMasterId id="2147483750" r:id="rId11"/>
    <p:sldMasterId id="2147483759" r:id="rId12"/>
    <p:sldMasterId id="2147483766" r:id="rId13"/>
    <p:sldMasterId id="2147483772" r:id="rId14"/>
    <p:sldMasterId id="2147483787" r:id="rId15"/>
    <p:sldMasterId id="2147483795" r:id="rId16"/>
  </p:sldMasterIdLst>
  <p:notesMasterIdLst>
    <p:notesMasterId r:id="rId39"/>
  </p:notesMasterIdLst>
  <p:sldIdLst>
    <p:sldId id="3613" r:id="rId17"/>
    <p:sldId id="3622" r:id="rId18"/>
    <p:sldId id="3623" r:id="rId19"/>
    <p:sldId id="3624" r:id="rId20"/>
    <p:sldId id="3625" r:id="rId21"/>
    <p:sldId id="3430" r:id="rId22"/>
    <p:sldId id="3627" r:id="rId23"/>
    <p:sldId id="3629" r:id="rId24"/>
    <p:sldId id="3631" r:id="rId25"/>
    <p:sldId id="3644" r:id="rId26"/>
    <p:sldId id="3023" r:id="rId27"/>
    <p:sldId id="3027" r:id="rId28"/>
    <p:sldId id="3026" r:id="rId29"/>
    <p:sldId id="3245" r:id="rId30"/>
    <p:sldId id="3105" r:id="rId31"/>
    <p:sldId id="3396" r:id="rId32"/>
    <p:sldId id="3645" r:id="rId33"/>
    <p:sldId id="3636" r:id="rId34"/>
    <p:sldId id="3638" r:id="rId35"/>
    <p:sldId id="3634" r:id="rId36"/>
    <p:sldId id="3633" r:id="rId37"/>
    <p:sldId id="3614" r:id="rId3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5E4FB"/>
    <a:srgbClr val="0B88C7"/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88963" autoAdjust="0"/>
  </p:normalViewPr>
  <p:slideViewPr>
    <p:cSldViewPr snapToGrid="0">
      <p:cViewPr varScale="1">
        <p:scale>
          <a:sx n="72" d="100"/>
          <a:sy n="72" d="100"/>
        </p:scale>
        <p:origin x="341" y="62"/>
      </p:cViewPr>
      <p:guideLst/>
    </p:cSldViewPr>
  </p:slideViewPr>
  <p:outlineViewPr>
    <p:cViewPr>
      <p:scale>
        <a:sx n="33" d="100"/>
        <a:sy n="33" d="100"/>
      </p:scale>
      <p:origin x="0" y="-7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69"/>
    </p:cViewPr>
  </p:sorterViewPr>
  <p:notesViewPr>
    <p:cSldViewPr snapToGrid="0">
      <p:cViewPr varScale="1">
        <p:scale>
          <a:sx n="62" d="100"/>
          <a:sy n="62" d="100"/>
        </p:scale>
        <p:origin x="235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45F8A-C091-428F-8041-84D9FDD62D50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9D14C-DF44-4AB1-8290-87E79BFACF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49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9D14C-DF44-4AB1-8290-87E79BFACFE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92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9D14C-DF44-4AB1-8290-87E79BFACFE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770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Kugghjulen jobbar på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9D14C-DF44-4AB1-8290-87E79BFACFE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806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9D14C-DF44-4AB1-8290-87E79BFACFE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64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9D14C-DF44-4AB1-8290-87E79BFACFE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226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9D14C-DF44-4AB1-8290-87E79BFACFE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9D14C-DF44-4AB1-8290-87E79BFACFE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90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6.xml"/><Relationship Id="rId7" Type="http://schemas.openxmlformats.org/officeDocument/2006/relationships/oleObject" Target="../embeddings/oleObject3.bin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2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13.xml"/><Relationship Id="rId7" Type="http://schemas.openxmlformats.org/officeDocument/2006/relationships/oleObject" Target="../embeddings/oleObject6.bin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slideMaster" Target="../slideMasters/slideMaster8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2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1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9.bin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3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2.emf"/><Relationship Id="rId2" Type="http://schemas.openxmlformats.org/officeDocument/2006/relationships/tags" Target="../tags/tag3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36.xml"/><Relationship Id="rId7" Type="http://schemas.openxmlformats.org/officeDocument/2006/relationships/oleObject" Target="../embeddings/oleObject15.bin"/><Relationship Id="rId2" Type="http://schemas.openxmlformats.org/officeDocument/2006/relationships/tags" Target="../tags/tag35.xml"/><Relationship Id="rId1" Type="http://schemas.openxmlformats.org/officeDocument/2006/relationships/vmlDrawing" Target="../drawings/vmlDrawing15.v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image" Target="../media/image2.emf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63985" y="1248397"/>
            <a:ext cx="11336784" cy="406055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EAA5CD6-79E2-4CB6-94F8-76E653C4F5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  <a:br>
              <a:rPr lang="en-US"/>
            </a:br>
            <a:r>
              <a:rPr lang="en-US"/>
              <a:t>	Not: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B050-53BD-4741-A831-73C190D8B0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E5EAD65-34C5-4B6B-984A-3B99053FBECB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25C7-628A-409F-A1A1-1C3AE56E123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3DBE8-4FF8-4C9D-9342-2ABB683E93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7E99B7-A9D6-4D3C-B1FE-15A6B877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3B4525A-8FAE-4F67-9A42-5234B16E5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692EFF-703A-44AA-9DEE-C34B1F8A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D429-349F-4ED8-A96F-6623BE5792F5}" type="datetimeFigureOut">
              <a:rPr lang="sv-SE" smtClean="0"/>
              <a:t>2020-12-14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78EC03-E283-4DA5-8E35-3601467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019794-C2F6-4B3E-85B0-8A899E15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BC0E-E1B1-43BA-83F2-1B447AF13B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455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82C728-8589-421A-902C-4DBCC235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27E3D5-6057-4285-8035-B58E8FB1A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B434B9-F7C7-44B5-985A-8F83E4747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A9E4AFD-2342-4347-9583-EE62149F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D429-349F-4ED8-A96F-6623BE5792F5}" type="datetimeFigureOut">
              <a:rPr lang="sv-SE" smtClean="0"/>
              <a:t>2020-12-14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83284C-2C39-4875-A626-BC49496D6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2F1DC0C-6C10-4290-AAEC-9EB5236B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BC0E-E1B1-43BA-83F2-1B447AF13B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512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8A36F8-D89E-4D18-B27D-03DDF1B6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F0DF00C-41E4-4DA0-AF8D-B5ED7236F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D44974D-235E-4D81-A67A-BCEFB4E11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D467984-7429-4A31-AC0B-766707358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DB69D53-E0D2-4F4C-ADCB-EAA6A13BF0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E7A6645-B993-4E0F-9DF9-E21C52E9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D429-349F-4ED8-A96F-6623BE5792F5}" type="datetimeFigureOut">
              <a:rPr lang="sv-SE" smtClean="0"/>
              <a:t>2020-12-14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D58D44C-FBAA-4BDD-B098-B0D7C0864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77CD183-FAB8-4448-89E4-48FC9201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BC0E-E1B1-43BA-83F2-1B447AF13B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1768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40C1CF-BED7-4411-87D5-98CF6D36B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078C97A-578C-4910-A79F-F043BF366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D429-349F-4ED8-A96F-6623BE5792F5}" type="datetimeFigureOut">
              <a:rPr lang="sv-SE" smtClean="0"/>
              <a:t>2020-12-14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6331FC9-B3DB-464A-AB47-FBCEBDA4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71C499-8EDB-4BFB-85F5-E224F7E5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BC0E-E1B1-43BA-83F2-1B447AF13B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4588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9F727A6-0933-4E69-BA98-F71FFCF49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D429-349F-4ED8-A96F-6623BE5792F5}" type="datetimeFigureOut">
              <a:rPr lang="sv-SE" smtClean="0"/>
              <a:t>2020-12-14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866C1BB-DE37-4D96-8BE3-A3AD5A52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394EFA5-4E1B-4D6B-BA51-3E62B9E11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BC0E-E1B1-43BA-83F2-1B447AF13B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0743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D01C39-6C19-47E6-B654-F9D039CB4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551BE0-3E60-4242-96CD-27E43CEBC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2692E3-E77A-402B-BBBA-75D275505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1B1F99A-A01F-451B-9739-FCAA9BFCE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D429-349F-4ED8-A96F-6623BE5792F5}" type="datetimeFigureOut">
              <a:rPr lang="sv-SE" smtClean="0"/>
              <a:t>2020-12-14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227ED3B-1B10-4523-AD8A-2E9A9EB3C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DA30ACA-BA1C-41CE-BBB2-AC678438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BC0E-E1B1-43BA-83F2-1B447AF13B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5586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F1091-DABD-4D54-8E4E-2CC57FDD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CDABE93-E20F-4E64-87DA-D23EC9579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6169E0-CACC-495C-9E7C-F0EB9B796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4AA0705-4DB6-4CC4-B31D-5D2AF0CC4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D429-349F-4ED8-A96F-6623BE5792F5}" type="datetimeFigureOut">
              <a:rPr lang="sv-SE" smtClean="0"/>
              <a:t>2020-12-14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A02D352-A639-4EC5-B42D-4A6680866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998628E-F867-4269-9B7E-1527D2E3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BC0E-E1B1-43BA-83F2-1B447AF13B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971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EA65EB-90BE-454D-A909-DBF1CC0F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62023D1-5334-4EE1-B6E5-2E6A700E8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CE6490-EC00-472F-95CA-9CA1BBBA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D429-349F-4ED8-A96F-6623BE5792F5}" type="datetimeFigureOut">
              <a:rPr lang="sv-SE" smtClean="0"/>
              <a:t>2020-12-14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F38616-68A9-4D54-8ECF-9B96DB071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332AA6-AA95-4FEA-9E4F-A407F2B31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BC0E-E1B1-43BA-83F2-1B447AF13B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077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696108D-0C42-4977-A73F-CBE316956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5A716C5-9B2D-470B-AB46-518587CEB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D6A7C2-8D35-4606-BA6E-7BAF7370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D429-349F-4ED8-A96F-6623BE5792F5}" type="datetimeFigureOut">
              <a:rPr lang="sv-SE" smtClean="0"/>
              <a:t>2020-12-14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B34417-94E7-4539-B0D7-666849CB3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07F44E-459A-4A4F-B3C0-FF46C082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BC0E-E1B1-43BA-83F2-1B447AF13B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9457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ledning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5">
            <a:extLst>
              <a:ext uri="{FF2B5EF4-FFF2-40B4-BE49-F238E27FC236}">
                <a16:creationId xmlns:a16="http://schemas.microsoft.com/office/drawing/2014/main" id="{EE9E16C1-32BF-4D24-8D33-B4B775C0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24" y="0"/>
            <a:ext cx="12439824" cy="6991078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39580C-3118-4900-82E1-9F83FC8B1460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rubrik 1">
            <a:extLst>
              <a:ext uri="{FF2B5EF4-FFF2-40B4-BE49-F238E27FC236}">
                <a16:creationId xmlns:a16="http://schemas.microsoft.com/office/drawing/2014/main" id="{36CE4DA3-0ED9-421C-B680-C4606DB0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2476499"/>
            <a:ext cx="9609825" cy="5534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0CC9892F-AE6F-46B0-93DD-291DA359FB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4232" y="3143250"/>
            <a:ext cx="96098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163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Kontext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2011AA6C-355A-4A94-911A-1B0AFD78E8F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64232" y="3589126"/>
            <a:ext cx="96098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163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Datum</a:t>
            </a:r>
          </a:p>
        </p:txBody>
      </p:sp>
      <p:pic>
        <p:nvPicPr>
          <p:cNvPr id="18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E2870BB5-F66E-4DDA-AEA5-769C73C576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5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A7659CE-FCF4-46BA-B71E-860932508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  <a:br>
              <a:rPr lang="en-US"/>
            </a:br>
            <a:r>
              <a:rPr lang="en-US"/>
              <a:t>	Not: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9F9D-9D0D-4EDC-A57F-F1FAABD07C53}" type="datetime1">
              <a:rPr lang="sv-SE" smtClean="0"/>
              <a:t>2020-12-14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ledning_rö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322087-AF74-4FAC-8BB8-C5005223BD3C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E0CF1DFE-83CD-4DBA-9864-1BB764A14C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  <p:sp>
        <p:nvSpPr>
          <p:cNvPr id="10" name="Platshållare för rubrik 1">
            <a:extLst>
              <a:ext uri="{FF2B5EF4-FFF2-40B4-BE49-F238E27FC236}">
                <a16:creationId xmlns:a16="http://schemas.microsoft.com/office/drawing/2014/main" id="{B3738259-3797-457A-91AE-A04C420B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2476499"/>
            <a:ext cx="9609825" cy="5534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2E38416-DB63-4BBA-821D-95093A79B7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4232" y="3143250"/>
            <a:ext cx="96098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163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Kontext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AC66A8E2-64C4-4231-8E86-BC55B00BBBE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64232" y="3589126"/>
            <a:ext cx="96098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163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ledning_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FF651A-9F74-418F-AA3D-E63E5114F4D6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66BA1DF9-F254-47E8-AD5B-F1789C944E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  <p:sp>
        <p:nvSpPr>
          <p:cNvPr id="10" name="Platshållare för rubrik 1">
            <a:extLst>
              <a:ext uri="{FF2B5EF4-FFF2-40B4-BE49-F238E27FC236}">
                <a16:creationId xmlns:a16="http://schemas.microsoft.com/office/drawing/2014/main" id="{B5EC65B2-2E51-4F9B-A42A-1716D23F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33" y="2476499"/>
            <a:ext cx="9609825" cy="5534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0CD45EFD-EF95-4E8D-909B-ED34A4A613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4232" y="3143250"/>
            <a:ext cx="96098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163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Kontext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377C5332-A4C9-4CD2-A74E-54896D396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64232" y="3589126"/>
            <a:ext cx="9609825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0163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5">
            <a:extLst>
              <a:ext uri="{FF2B5EF4-FFF2-40B4-BE49-F238E27FC236}">
                <a16:creationId xmlns:a16="http://schemas.microsoft.com/office/drawing/2014/main" id="{EE9E16C1-32BF-4D24-8D33-B4B775C0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24" y="0"/>
            <a:ext cx="12439824" cy="6991078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E5DAA5-D7C1-4429-AEFE-B44316EF1271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8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E2870BB5-F66E-4DDA-AEA5-769C73C576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41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rö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E1C7FA-4B82-4C45-BFB2-7452EA3CDF96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E0CF1DFE-83CD-4DBA-9864-1BB764A14C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20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gr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DFCBC1-BABE-4BA0-87C7-46B16D700190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9" name="Bildobjekt 8" descr="En bild som visar ritning&#10;&#10;Automatiskt genererad beskrivning">
            <a:extLst>
              <a:ext uri="{FF2B5EF4-FFF2-40B4-BE49-F238E27FC236}">
                <a16:creationId xmlns:a16="http://schemas.microsoft.com/office/drawing/2014/main" id="{66BA1DF9-F254-47E8-AD5B-F1789C944E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96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63985" y="1248397"/>
            <a:ext cx="11336784" cy="406055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EAA5CD6-79E2-4CB6-94F8-76E653C4F5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  <a:br>
              <a:rPr lang="en-US"/>
            </a:br>
            <a:r>
              <a:rPr lang="en-US"/>
              <a:t>	Not: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B050-53BD-4741-A831-73C190D8B0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8413990-810B-46D1-A41F-B3C9BF6154AF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25C7-628A-409F-A1A1-1C3AE56E123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3DBE8-4FF8-4C9D-9342-2ABB683E93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7813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FCA-26C3-4C37-B59E-730E00CCEF40}" type="datetime1">
              <a:rPr lang="sv-SE" smtClean="0"/>
              <a:t>2020-12-14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A7659CE-FCF4-46BA-B71E-860932508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20464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AA94-2BAF-4B56-B8F4-A77EBE0AF636}" type="datetime1">
              <a:rPr lang="sv-SE" smtClean="0"/>
              <a:t>2020-12-14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EAFF01E-1B98-4A74-93B1-40A92345C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7753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96F7E-EE76-4F39-9945-E470BEE2A6DB}" type="datetime1">
              <a:rPr lang="sv-SE" smtClean="0"/>
              <a:t>2020-12-14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D59D13C-7D03-4C48-834D-3DBFBB46B7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59838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02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7267-C413-48A2-ABDE-579E488E5DBE}" type="datetime1">
              <a:rPr lang="sv-SE" smtClean="0"/>
              <a:t>2020-12-14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EAFF01E-1B98-4A74-93B1-40A92345C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63985" y="1248397"/>
            <a:ext cx="11336784" cy="406055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EAA5CD6-79E2-4CB6-94F8-76E653C4F5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 dirty="0"/>
              <a:t>	</a:t>
            </a:r>
            <a:r>
              <a:rPr lang="en-US"/>
              <a:t>1)</a:t>
            </a:r>
            <a:br>
              <a:rPr lang="en-US"/>
            </a:br>
            <a:r>
              <a:rPr lang="en-US" dirty="0"/>
              <a:t>	</a:t>
            </a:r>
            <a:r>
              <a:rPr lang="en-US"/>
              <a:t>Not:</a:t>
            </a:r>
            <a:br>
              <a:rPr lang="en-US"/>
            </a:br>
            <a:r>
              <a:rPr lang="en-US" dirty="0"/>
              <a:t>	</a:t>
            </a:r>
            <a:r>
              <a:rPr lang="en-US" dirty="0" err="1"/>
              <a:t>Källa</a:t>
            </a:r>
            <a:r>
              <a:rPr lang="en-US" dirty="0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B050-53BD-4741-A831-73C190D8B0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4170A2-A308-4957-81B6-869DFE514EA0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25C7-628A-409F-A1A1-1C3AE56E123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3DBE8-4FF8-4C9D-9342-2ABB683E93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2509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A7659CE-FCF4-46BA-B71E-860932508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 dirty="0"/>
              <a:t>	1)</a:t>
            </a:r>
            <a:br>
              <a:rPr lang="en-US" dirty="0"/>
            </a:br>
            <a:r>
              <a:rPr lang="en-US" dirty="0"/>
              <a:t>	Not: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Källa</a:t>
            </a:r>
            <a:r>
              <a:rPr lang="en-US" dirty="0"/>
              <a:t>: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ADF2-CE2C-4319-BAB0-2E5C5913E7DF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4768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4E12-14BF-47D5-AA85-469A21E7C54C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EAFF01E-1B98-4A74-93B1-40A92345C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 dirty="0"/>
              <a:t>	1)</a:t>
            </a:r>
          </a:p>
          <a:p>
            <a:pPr lvl="0"/>
            <a:r>
              <a:rPr lang="en-US" dirty="0"/>
              <a:t>	Not:</a:t>
            </a:r>
          </a:p>
          <a:p>
            <a:pPr lvl="0"/>
            <a:r>
              <a:rPr lang="en-US" dirty="0"/>
              <a:t>	</a:t>
            </a:r>
            <a:r>
              <a:rPr lang="en-US" dirty="0" err="1"/>
              <a:t>Källa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6052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DB07-8B42-41DA-A3AA-9D60CFB7D7DA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D59D13C-7D03-4C48-834D-3DBFBB46B7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 dirty="0"/>
              <a:t>	1)</a:t>
            </a:r>
          </a:p>
          <a:p>
            <a:pPr lvl="0"/>
            <a:r>
              <a:rPr lang="en-US" dirty="0"/>
              <a:t>	Not:</a:t>
            </a:r>
          </a:p>
          <a:p>
            <a:pPr lvl="0"/>
            <a:r>
              <a:rPr lang="en-US" dirty="0"/>
              <a:t>	</a:t>
            </a:r>
            <a:r>
              <a:rPr lang="en-US" dirty="0" err="1"/>
              <a:t>Källa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293984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664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ACDAFA1-A72F-41CE-9646-2DA8664926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think-cell Slide" r:id="rId7" imgW="524" imgH="526" progId="TCLayout.ActiveDocument.1">
                  <p:embed/>
                </p:oleObj>
              </mc:Choice>
              <mc:Fallback>
                <p:oleObj name="think-cell Slide" r:id="rId7" imgW="524" imgH="5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ACDAFA1-A72F-41CE-9646-2DA8664926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43EC533-70CB-4A87-BC9B-BFF74D0497D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ctr" eaLnBrk="1">
              <a:lnSpc>
                <a:spcPts val="3265"/>
              </a:lnSpc>
              <a:spcBef>
                <a:spcPct val="0"/>
              </a:spcBef>
              <a:spcAft>
                <a:spcPct val="0"/>
              </a:spcAft>
            </a:pPr>
            <a:endParaRPr lang="sv-SE" sz="2449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Calibri" pitchFamily="34" charset="0"/>
              <a:sym typeface="Arial" panose="020B060402020202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68ABED3-CC71-450B-BC59-BD6EEABBCAAE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eaLnBrk="1"/>
            <a:endParaRPr lang="sv-SE" sz="1837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D5731A2-AA39-4A14-8F91-E73036A2919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14" y="-13931"/>
            <a:ext cx="3158932" cy="367216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00980" y="497312"/>
            <a:ext cx="9750185" cy="3967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>
              <a:lnSpc>
                <a:spcPts val="3265"/>
              </a:lnSpc>
            </a:pPr>
            <a:r>
              <a:rPr lang="sv-SE"/>
              <a:t>Klicka här för att ändra mall för rubrikformat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840892" y="6584559"/>
            <a:ext cx="54261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24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‹#›</a:t>
            </a:fld>
            <a:r>
              <a:rPr lang="sv-SE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99353" y="6584560"/>
            <a:ext cx="5387373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eaLnBrk="1">
              <a:defRPr lang="en-GB" sz="1224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  <p:custDataLst>
              <p:tags r:id="rId4"/>
            </p:custDataLst>
          </p:nvPr>
        </p:nvSpPr>
        <p:spPr>
          <a:xfrm>
            <a:off x="399117" y="942226"/>
            <a:ext cx="9751779" cy="3140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41" i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399561" y="5887773"/>
            <a:ext cx="11395038" cy="510219"/>
          </a:xfrm>
        </p:spPr>
        <p:txBody>
          <a:bodyPr anchor="b" anchorCtr="0"/>
          <a:lstStyle>
            <a:lvl1pPr marL="837981" indent="-837981" defTabSz="853099">
              <a:lnSpc>
                <a:spcPts val="1224"/>
              </a:lnSpc>
              <a:spcAft>
                <a:spcPts val="0"/>
              </a:spcAft>
              <a:tabLst>
                <a:tab pos="639284" algn="r"/>
                <a:tab pos="853099" algn="l"/>
              </a:tabLst>
              <a:defRPr sz="122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837981" lvl="0" indent="-837981" defTabSz="853099">
              <a:lnSpc>
                <a:spcPts val="1360"/>
              </a:lnSpc>
              <a:spcAft>
                <a:spcPts val="0"/>
              </a:spcAft>
              <a:tabLst>
                <a:tab pos="639284" algn="r"/>
                <a:tab pos="853099" algn="l"/>
              </a:tabLst>
            </a:pPr>
            <a:r>
              <a:rPr lang="sv-SE" sz="1360">
                <a:ea typeface="Verdana" pitchFamily="34" charset="0"/>
                <a:cs typeface="Verdana" pitchFamily="34" charset="0"/>
              </a:rPr>
              <a:t>	Not:	</a:t>
            </a:r>
            <a:r>
              <a:rPr lang="sv-SE" sz="1360" err="1">
                <a:ea typeface="Verdana" pitchFamily="34" charset="0"/>
                <a:cs typeface="Verdana" pitchFamily="34" charset="0"/>
              </a:rPr>
              <a:t>xxxxxx</a:t>
            </a:r>
            <a:endParaRPr lang="sv-SE" sz="1360">
              <a:ea typeface="Verdana" pitchFamily="34" charset="0"/>
              <a:cs typeface="Verdana" pitchFamily="34" charset="0"/>
            </a:endParaRPr>
          </a:p>
          <a:p>
            <a:pPr marL="837981" lvl="0" indent="-837981" defTabSz="853099">
              <a:lnSpc>
                <a:spcPts val="1360"/>
              </a:lnSpc>
              <a:spcAft>
                <a:spcPts val="0"/>
              </a:spcAft>
              <a:tabLst>
                <a:tab pos="639284" algn="r"/>
                <a:tab pos="853099" algn="l"/>
              </a:tabLst>
            </a:pPr>
            <a:r>
              <a:rPr lang="sv-SE" sz="136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837981" lvl="0" indent="-837981" defTabSz="853099">
              <a:lnSpc>
                <a:spcPts val="1360"/>
              </a:lnSpc>
              <a:spcAft>
                <a:spcPts val="0"/>
              </a:spcAft>
              <a:tabLst>
                <a:tab pos="639284" algn="r"/>
                <a:tab pos="853099" algn="l"/>
              </a:tabLst>
            </a:pPr>
            <a:r>
              <a:rPr lang="sv-SE" sz="136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360" err="1">
                <a:ea typeface="Verdana" pitchFamily="34" charset="0"/>
                <a:cs typeface="Verdana" pitchFamily="34" charset="0"/>
              </a:rPr>
              <a:t>xxxx</a:t>
            </a:r>
            <a:endParaRPr lang="sv-SE" sz="136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522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2_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06197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9733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63985" y="1248397"/>
            <a:ext cx="11336784" cy="406055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EAA5CD6-79E2-4CB6-94F8-76E653C4F5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  <a:br>
              <a:rPr lang="en-US"/>
            </a:br>
            <a:r>
              <a:rPr lang="en-US"/>
              <a:t>	Not: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B050-53BD-4741-A831-73C190D8B0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4170A2-A308-4957-81B6-869DFE514EA0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25C7-628A-409F-A1A1-1C3AE56E123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3DBE8-4FF8-4C9D-9342-2ABB683E93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8531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A7659CE-FCF4-46BA-B71E-860932508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  <a:br>
              <a:rPr lang="en-US"/>
            </a:br>
            <a:r>
              <a:rPr lang="en-US"/>
              <a:t>	Not: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ADF2-CE2C-4319-BAB0-2E5C5913E7DF}" type="datetime1">
              <a:rPr lang="sv-SE" smtClean="0"/>
              <a:t>2020-12-14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525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2369-E1AD-46A2-877E-63157CAC5CE4}" type="datetime1">
              <a:rPr lang="sv-SE" smtClean="0"/>
              <a:t>2020-12-14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D59D13C-7D03-4C48-834D-3DBFBB46B7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4E12-14BF-47D5-AA85-469A21E7C54C}" type="datetime1">
              <a:rPr lang="sv-SE" smtClean="0"/>
              <a:t>2020-12-14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EAFF01E-1B98-4A74-93B1-40A92345C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247026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DB07-8B42-41DA-A3AA-9D60CFB7D7DA}" type="datetime1">
              <a:rPr lang="sv-SE" smtClean="0"/>
              <a:t>2020-12-14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D59D13C-7D03-4C48-834D-3DBFBB46B7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59112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EF90A1-D457-4EE1-ABCA-D4C3BEF70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93" y="774948"/>
            <a:ext cx="11065769" cy="714501"/>
          </a:xfrm>
        </p:spPr>
        <p:txBody>
          <a:bodyPr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EF2B22C-99B4-4D14-ABBD-85E9A2D14B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0293" y="2095500"/>
            <a:ext cx="5072062" cy="430505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C3A808A8-C128-493E-9965-15ACC8BD4D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04000" y="2095500"/>
            <a:ext cx="5072062" cy="430505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00235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DE5DB2-B53A-4FE6-85DA-A7005F28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EBFB26F-525E-4E48-88BA-7A4362D88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1BB5-B653-4B56-90DF-E966CDCB58DE}" type="datetime1">
              <a:rPr lang="sv-SE" smtClean="0"/>
              <a:t>2020-12-14</a:t>
            </a:fld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6E3CCBD-98F1-43B5-84EB-CF11FFA0C1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76813E-8682-4AB4-A762-8FC588D650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6914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2020-12-14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3386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448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63985" y="1248398"/>
            <a:ext cx="11336784" cy="406055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EAA5CD6-79E2-4CB6-94F8-76E653C4F5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56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1000"/>
            </a:lvl1pPr>
            <a:lvl2pPr marL="685783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2pPr>
            <a:lvl3pPr marL="1142971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3pPr>
            <a:lvl4pPr marL="1600160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4pPr>
            <a:lvl5pPr indent="0">
              <a:buNone/>
              <a:tabLst>
                <a:tab pos="647984" algn="r"/>
                <a:tab pos="863978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  <a:br>
              <a:rPr lang="en-US"/>
            </a:br>
            <a:r>
              <a:rPr lang="en-US"/>
              <a:t>	Not: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B050-53BD-4741-A831-73C190D8B0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50A90AA-79A2-4B2A-B6F1-9AEAD0BC2428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25C7-628A-409F-A1A1-1C3AE56E123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457450" y="6356351"/>
            <a:ext cx="6029327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3DBE8-4FF8-4C9D-9342-2ABB683E93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88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A7659CE-FCF4-46BA-B71E-860932508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56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1000"/>
            </a:lvl1pPr>
            <a:lvl2pPr marL="685783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2pPr>
            <a:lvl3pPr marL="1142971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3pPr>
            <a:lvl4pPr marL="1600160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4pPr>
            <a:lvl5pPr indent="0">
              <a:buNone/>
              <a:tabLst>
                <a:tab pos="647984" algn="r"/>
                <a:tab pos="863978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  <a:br>
              <a:rPr lang="en-US"/>
            </a:br>
            <a:r>
              <a:rPr lang="en-US"/>
              <a:t>	Not: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3EA8-DE82-4DC0-8F05-7E3D2EAB7179}" type="datetime1">
              <a:rPr lang="sv-SE" smtClean="0"/>
              <a:t>2020-12-14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2457450" y="6356351"/>
            <a:ext cx="6029327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66960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5A2F-F025-430A-9C41-09672D44A3F8}" type="datetime1">
              <a:rPr lang="sv-SE" smtClean="0"/>
              <a:t>2020-12-14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2457450" y="6356351"/>
            <a:ext cx="6029327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EAFF01E-1B98-4A74-93B1-40A92345C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56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1000"/>
            </a:lvl1pPr>
            <a:lvl2pPr marL="685783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2pPr>
            <a:lvl3pPr marL="1142971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3pPr>
            <a:lvl4pPr marL="1600160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4pPr>
            <a:lvl5pPr indent="0">
              <a:buNone/>
              <a:tabLst>
                <a:tab pos="647984" algn="r"/>
                <a:tab pos="863978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32352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3A79-A975-4D2E-9120-CA1C5EC9B816}" type="datetime1">
              <a:rPr lang="sv-SE" smtClean="0"/>
              <a:t>2020-12-14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2457450" y="6356351"/>
            <a:ext cx="6029327" cy="3651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D59D13C-7D03-4C48-834D-3DBFBB46B7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56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1000"/>
            </a:lvl1pPr>
            <a:lvl2pPr marL="685783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2pPr>
            <a:lvl3pPr marL="1142971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3pPr>
            <a:lvl4pPr marL="1600160" indent="0">
              <a:buFont typeface="Arial" panose="020B0604020202020204" pitchFamily="34" charset="0"/>
              <a:buNone/>
              <a:tabLst>
                <a:tab pos="647984" algn="r"/>
                <a:tab pos="863978" algn="r"/>
              </a:tabLst>
              <a:defRPr sz="900"/>
            </a:lvl4pPr>
            <a:lvl5pPr indent="0">
              <a:buNone/>
              <a:tabLst>
                <a:tab pos="647984" algn="r"/>
                <a:tab pos="863978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3613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AC965-8060-4EE4-AFDF-18D7DF67D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69EF5B7-3C25-4B16-A731-556BEF2E0D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900" y="1460500"/>
            <a:ext cx="5105400" cy="4775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571955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3443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ACDAFA1-A72F-41CE-9646-2DA8664926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think-cell Slide" r:id="rId7" imgW="524" imgH="526" progId="TCLayout.ActiveDocument.1">
                  <p:embed/>
                </p:oleObj>
              </mc:Choice>
              <mc:Fallback>
                <p:oleObj name="think-cell Slide" r:id="rId7" imgW="524" imgH="5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ACDAFA1-A72F-41CE-9646-2DA8664926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43EC533-70CB-4A87-BC9B-BFF74D0497D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61977" cy="1619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ctr" eaLnBrk="1">
              <a:lnSpc>
                <a:spcPts val="3265"/>
              </a:lnSpc>
              <a:spcBef>
                <a:spcPct val="0"/>
              </a:spcBef>
              <a:spcAft>
                <a:spcPct val="0"/>
              </a:spcAft>
            </a:pPr>
            <a:endParaRPr lang="sv-SE" sz="2449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Calibri" pitchFamily="34" charset="0"/>
              <a:sym typeface="Arial" panose="020B060402020202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68ABED3-CC71-450B-BC59-BD6EEABBCAAE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eaLnBrk="1"/>
            <a:endParaRPr lang="sv-SE" sz="1837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D5731A2-AA39-4A14-8F91-E73036A2919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15" y="-13932"/>
            <a:ext cx="3158932" cy="367216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00981" y="506686"/>
            <a:ext cx="9750185" cy="38741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>
              <a:lnSpc>
                <a:spcPts val="3265"/>
              </a:lnSpc>
            </a:pPr>
            <a:r>
              <a:rPr lang="sv-SE"/>
              <a:t>Klicka här för att ändra mall för rubrikformat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840893" y="6584561"/>
            <a:ext cx="54261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24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‹#›</a:t>
            </a:fld>
            <a:r>
              <a:rPr lang="sv-SE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99354" y="6584560"/>
            <a:ext cx="5387373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eaLnBrk="1">
              <a:defRPr lang="en-GB" sz="1224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  <p:custDataLst>
              <p:tags r:id="rId4"/>
            </p:custDataLst>
          </p:nvPr>
        </p:nvSpPr>
        <p:spPr>
          <a:xfrm>
            <a:off x="399117" y="942227"/>
            <a:ext cx="9751779" cy="3140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41" i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399562" y="5887773"/>
            <a:ext cx="11395039" cy="510219"/>
          </a:xfrm>
        </p:spPr>
        <p:txBody>
          <a:bodyPr anchor="b" anchorCtr="0"/>
          <a:lstStyle>
            <a:lvl1pPr marL="837960" indent="-837960" defTabSz="853077">
              <a:lnSpc>
                <a:spcPts val="1224"/>
              </a:lnSpc>
              <a:spcAft>
                <a:spcPts val="0"/>
              </a:spcAft>
              <a:tabLst>
                <a:tab pos="639268" algn="r"/>
                <a:tab pos="853077" algn="l"/>
              </a:tabLst>
              <a:defRPr sz="122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837960" lvl="0" indent="-837960" defTabSz="853077">
              <a:lnSpc>
                <a:spcPts val="1360"/>
              </a:lnSpc>
              <a:spcAft>
                <a:spcPts val="0"/>
              </a:spcAft>
              <a:tabLst>
                <a:tab pos="639268" algn="r"/>
                <a:tab pos="853077" algn="l"/>
              </a:tabLst>
            </a:pPr>
            <a:r>
              <a:rPr lang="sv-SE" sz="1360">
                <a:ea typeface="Verdana" pitchFamily="34" charset="0"/>
                <a:cs typeface="Verdana" pitchFamily="34" charset="0"/>
              </a:rPr>
              <a:t>	Not:	</a:t>
            </a:r>
            <a:r>
              <a:rPr lang="sv-SE" sz="1360" err="1">
                <a:ea typeface="Verdana" pitchFamily="34" charset="0"/>
                <a:cs typeface="Verdana" pitchFamily="34" charset="0"/>
              </a:rPr>
              <a:t>xxxxxx</a:t>
            </a:r>
            <a:endParaRPr lang="sv-SE" sz="1360">
              <a:ea typeface="Verdana" pitchFamily="34" charset="0"/>
              <a:cs typeface="Verdana" pitchFamily="34" charset="0"/>
            </a:endParaRPr>
          </a:p>
          <a:p>
            <a:pPr marL="837960" lvl="0" indent="-837960" defTabSz="853077">
              <a:lnSpc>
                <a:spcPts val="1360"/>
              </a:lnSpc>
              <a:spcAft>
                <a:spcPts val="0"/>
              </a:spcAft>
              <a:tabLst>
                <a:tab pos="639268" algn="r"/>
                <a:tab pos="853077" algn="l"/>
              </a:tabLst>
            </a:pPr>
            <a:r>
              <a:rPr lang="sv-SE" sz="136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837960" lvl="0" indent="-837960" defTabSz="853077">
              <a:lnSpc>
                <a:spcPts val="1360"/>
              </a:lnSpc>
              <a:spcAft>
                <a:spcPts val="0"/>
              </a:spcAft>
              <a:tabLst>
                <a:tab pos="639268" algn="r"/>
                <a:tab pos="853077" algn="l"/>
              </a:tabLst>
            </a:pPr>
            <a:r>
              <a:rPr lang="sv-SE" sz="136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360" err="1">
                <a:ea typeface="Verdana" pitchFamily="34" charset="0"/>
                <a:cs typeface="Verdana" pitchFamily="34" charset="0"/>
              </a:rPr>
              <a:t>xxxx</a:t>
            </a:r>
            <a:endParaRPr lang="sv-SE" sz="136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724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2_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8CBC8-ACC1-4E7D-849A-4D9557529BB5}" type="datetime1">
              <a:rPr lang="sv-SE" smtClean="0"/>
              <a:t>2020-12-14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5453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89F9-7311-4F74-A147-53A5F6706D89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31310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EF90A1-D457-4EE1-ABCA-D4C3BEF70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93" y="774948"/>
            <a:ext cx="11065769" cy="714501"/>
          </a:xfrm>
        </p:spPr>
        <p:txBody>
          <a:bodyPr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EF2B22C-99B4-4D14-ABBD-85E9A2D14B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0293" y="2095500"/>
            <a:ext cx="5072062" cy="430505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C3A808A8-C128-493E-9965-15ACC8BD4D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04000" y="2095500"/>
            <a:ext cx="5072062" cy="430505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521171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63985" y="1248397"/>
            <a:ext cx="11336784" cy="406055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EAA5CD6-79E2-4CB6-94F8-76E653C4F5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  <a:br>
              <a:rPr lang="en-US"/>
            </a:br>
            <a:r>
              <a:rPr lang="en-US"/>
              <a:t>	Not: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B050-53BD-4741-A831-73C190D8B0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94DC9EB-BDC1-4859-BD61-E4566790F636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25C7-628A-409F-A1A1-1C3AE56E123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3DBE8-4FF8-4C9D-9342-2ABB683E93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0926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2E191273-A5B2-4989-8A33-94315AE9725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165F-7436-41C2-8F39-38F8E7BE30F7}" type="datetime1">
              <a:rPr lang="sv-SE" smtClean="0"/>
              <a:t>2020-12-14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A7659CE-FCF4-46BA-B71E-860932508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311679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34E7-6CFE-4DBA-9CDB-08A675321505}" type="datetime1">
              <a:rPr lang="sv-SE" smtClean="0"/>
              <a:t>2020-12-14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EAFF01E-1B98-4A74-93B1-40A92345C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843103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79F4-32D1-4AC6-8320-065B8FB63608}" type="datetime1">
              <a:rPr lang="sv-SE" smtClean="0"/>
              <a:t>2020-12-14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D59D13C-7D03-4C48-834D-3DBFBB46B7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262882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4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6EC5-0471-4205-9883-074150B23D1A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8673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>
  <p:cSld name="1_Endast rubri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1C13FB8E-6478-4269-B901-7BFC490E1B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5774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1C13FB8E-6478-4269-B901-7BFC490E1B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64233" y="6356351"/>
            <a:ext cx="126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2457450" y="6356351"/>
            <a:ext cx="6029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US"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9009033" y="6356351"/>
            <a:ext cx="127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63985" y="5415379"/>
            <a:ext cx="11336784" cy="83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/>
            </a:lvl1pPr>
            <a:lvl2pPr marL="1219170" lvl="1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3pPr>
            <a:lvl4pPr marL="2438339" lvl="3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4pPr>
            <a:lvl5pPr marL="3047924" lvl="4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125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63985" y="1248397"/>
            <a:ext cx="11336784" cy="406055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EAA5CD6-79E2-4CB6-94F8-76E653C4F5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  <a:br>
              <a:rPr lang="en-US"/>
            </a:br>
            <a:r>
              <a:rPr lang="en-US"/>
              <a:t>	Not: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B050-53BD-4741-A831-73C190D8B0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94DC9EB-BDC1-4859-BD61-E4566790F636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25C7-628A-409F-A1A1-1C3AE56E123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3DBE8-4FF8-4C9D-9342-2ABB683E93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36852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07EEE564-6745-4055-97B5-BC4D9DFB8BA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165F-7436-41C2-8F39-38F8E7BE30F7}" type="datetime1">
              <a:rPr lang="sv-SE" smtClean="0"/>
              <a:t>2020-12-14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A7659CE-FCF4-46BA-B71E-860932508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965639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34E7-6CFE-4DBA-9CDB-08A675321505}" type="datetime1">
              <a:rPr lang="sv-SE" smtClean="0"/>
              <a:t>2020-12-14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EAFF01E-1B98-4A74-93B1-40A92345C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54188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79F4-32D1-4AC6-8320-065B8FB63608}" type="datetime1">
              <a:rPr lang="sv-SE" smtClean="0"/>
              <a:t>2020-12-14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D59D13C-7D03-4C48-834D-3DBFBB46B7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355636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165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EF90A1-D457-4EE1-ABCA-D4C3BEF70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93" y="774948"/>
            <a:ext cx="11065769" cy="714501"/>
          </a:xfrm>
        </p:spPr>
        <p:txBody>
          <a:bodyPr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EF2B22C-99B4-4D14-ABBD-85E9A2D14B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0293" y="2095500"/>
            <a:ext cx="5072062" cy="430505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C3A808A8-C128-493E-9965-15ACC8BD4D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04000" y="2095500"/>
            <a:ext cx="5072062" cy="430505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979521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63985" y="1248397"/>
            <a:ext cx="11336784" cy="406055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EAA5CD6-79E2-4CB6-94F8-76E653C4F5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  <a:br>
              <a:rPr lang="en-US"/>
            </a:br>
            <a:r>
              <a:rPr lang="en-US"/>
              <a:t>	Not: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B050-53BD-4741-A831-73C190D8B0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94DC9EB-BDC1-4859-BD61-E4566790F636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25C7-628A-409F-A1A1-1C3AE56E123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3DBE8-4FF8-4C9D-9342-2ABB683E93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82757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 not remove" hidden="1">
            <a:extLst>
              <a:ext uri="{FF2B5EF4-FFF2-40B4-BE49-F238E27FC236}">
                <a16:creationId xmlns:a16="http://schemas.microsoft.com/office/drawing/2014/main" id="{7B530A05-CAFE-47E5-ABC5-F6F927F368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165F-7436-41C2-8F39-38F8E7BE30F7}" type="datetime1">
              <a:rPr lang="sv-SE" smtClean="0"/>
              <a:t>2020-12-14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A7659CE-FCF4-46BA-B71E-860932508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102830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34E7-6CFE-4DBA-9CDB-08A675321505}" type="datetime1">
              <a:rPr lang="sv-SE" smtClean="0"/>
              <a:t>2020-12-14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EAFF01E-1B98-4A74-93B1-40A92345C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6847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EF90A1-D457-4EE1-ABCA-D4C3BEF70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93" y="774948"/>
            <a:ext cx="11065769" cy="714501"/>
          </a:xfrm>
        </p:spPr>
        <p:txBody>
          <a:bodyPr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EF2B22C-99B4-4D14-ABBD-85E9A2D14B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0293" y="2095500"/>
            <a:ext cx="5072062" cy="430505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C3A808A8-C128-493E-9965-15ACC8BD4D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04000" y="2095500"/>
            <a:ext cx="5072062" cy="430505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884197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79F4-32D1-4AC6-8320-065B8FB63608}" type="datetime1">
              <a:rPr lang="sv-SE" smtClean="0"/>
              <a:t>2020-12-14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D59D13C-7D03-4C48-834D-3DBFBB46B7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420593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019797-228C-463D-8FE9-E98BF5B9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989FE21-54C8-49F6-B25C-58E1A62FFF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49449" y="1587500"/>
            <a:ext cx="8293101" cy="4610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531012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>
  <p:cSld name="1_Endast rubri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64233" y="6356351"/>
            <a:ext cx="126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2457450" y="6356351"/>
            <a:ext cx="6029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9009033" y="6356351"/>
            <a:ext cx="127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63985" y="5415379"/>
            <a:ext cx="11336784" cy="83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/>
            </a:lvl1pPr>
            <a:lvl2pPr marL="1219170" lvl="1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3pPr>
            <a:lvl4pPr marL="2438339" lvl="3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4pPr>
            <a:lvl5pPr marL="3047924" lvl="4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10628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63985" y="1248397"/>
            <a:ext cx="11336784" cy="406055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EAA5CD6-79E2-4CB6-94F8-76E653C4F5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  <a:br>
              <a:rPr lang="en-US"/>
            </a:br>
            <a:r>
              <a:rPr lang="en-US"/>
              <a:t>	Not: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B050-53BD-4741-A831-73C190D8B0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94DC9EB-BDC1-4859-BD61-E4566790F636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325C7-628A-409F-A1A1-1C3AE56E123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3DBE8-4FF8-4C9D-9342-2ABB683E93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13332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 not remove" hidden="1">
            <a:extLst>
              <a:ext uri="{FF2B5EF4-FFF2-40B4-BE49-F238E27FC236}">
                <a16:creationId xmlns:a16="http://schemas.microsoft.com/office/drawing/2014/main" id="{7B530A05-CAFE-47E5-ABC5-F6F927F368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165F-7436-41C2-8F39-38F8E7BE30F7}" type="datetime1">
              <a:rPr lang="sv-SE" smtClean="0"/>
              <a:t>2020-12-14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A7659CE-FCF4-46BA-B71E-860932508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97538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34E7-6CFE-4DBA-9CDB-08A675321505}" type="datetime1">
              <a:rPr lang="sv-SE" smtClean="0"/>
              <a:t>2020-12-14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EAFF01E-1B98-4A74-93B1-40A92345C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368909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79F4-32D1-4AC6-8320-065B8FB63608}" type="datetime1">
              <a:rPr lang="sv-SE" smtClean="0"/>
              <a:t>2020-12-14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D59D13C-7D03-4C48-834D-3DBFBB46B7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712343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145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63985" y="1248397"/>
            <a:ext cx="11336784" cy="406055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36638BA-5DE7-46CF-B526-4E426ED1BE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/>
            </a:lvl1pPr>
          </a:lstStyle>
          <a:p>
            <a:fld id="{AAEF5DB0-9048-40CF-92BF-8B62DF392E91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EE064DC-8ED3-4A3E-8D5B-317659F3B7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sv-S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0C6F6D8-C643-4820-99DE-170A71E0B6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fld id="{2DBAD975-63FF-4468-AC34-025F73E043F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EAA5CD6-79E2-4CB6-94F8-76E653C4F5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636096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>
            <a:extLst>
              <a:ext uri="{FF2B5EF4-FFF2-40B4-BE49-F238E27FC236}">
                <a16:creationId xmlns:a16="http://schemas.microsoft.com/office/drawing/2014/main" id="{D71C7C4A-11E8-43F3-8782-E64E3376259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0C9C-2B61-4720-ABAC-DB688819744C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3A7659CE-FCF4-46BA-B71E-8609325084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4171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41E031-5E51-4284-8141-79698707F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E0ECFB1-18B8-4F28-A0AE-198A27625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FAD0F6-3AEC-40D3-A95B-186EDC03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D429-349F-4ED8-A96F-6623BE5792F5}" type="datetimeFigureOut">
              <a:rPr lang="sv-SE" smtClean="0"/>
              <a:t>2020-12-14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74051C-0BD6-4C43-AE00-A21682D3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003CD1-9B10-402C-A127-AE5E1A93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BC0E-E1B1-43BA-83F2-1B447AF13B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98949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7C3E-ECB4-423D-B2FC-89C8A8118E33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3EAFF01E-1B98-4A74-93B1-40A92345C2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150905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A8C4-AD3E-42E2-823A-E15FFE240929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D59D13C-7D03-4C48-834D-3DBFBB46B7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985" y="5415379"/>
            <a:ext cx="11336784" cy="834548"/>
          </a:xfrm>
        </p:spPr>
        <p:txBody>
          <a:bodyPr anchor="b"/>
          <a:lstStyle>
            <a:lvl1pPr marL="258763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1000"/>
            </a:lvl1pPr>
            <a:lvl2pPr marL="6858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2pPr>
            <a:lvl3pPr marL="11430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3pPr>
            <a:lvl4pPr marL="1600200" indent="0">
              <a:buFont typeface="Arial" panose="020B0604020202020204" pitchFamily="34" charset="0"/>
              <a:buNone/>
              <a:tabLst>
                <a:tab pos="648000" algn="r"/>
                <a:tab pos="864000" algn="r"/>
              </a:tabLst>
              <a:defRPr sz="900"/>
            </a:lvl4pPr>
            <a:lvl5pPr indent="0">
              <a:buNone/>
              <a:tabLst>
                <a:tab pos="648000" algn="r"/>
                <a:tab pos="864000" algn="r"/>
              </a:tabLst>
              <a:defRPr sz="900"/>
            </a:lvl5pPr>
          </a:lstStyle>
          <a:p>
            <a:pPr lvl="0"/>
            <a:r>
              <a:rPr lang="en-US"/>
              <a:t>	1)</a:t>
            </a:r>
          </a:p>
          <a:p>
            <a:pPr lvl="0"/>
            <a:r>
              <a:rPr lang="en-US"/>
              <a:t>	Not:</a:t>
            </a:r>
          </a:p>
          <a:p>
            <a:pPr lvl="0"/>
            <a:r>
              <a:rPr lang="en-US"/>
              <a:t>	</a:t>
            </a:r>
            <a:r>
              <a:rPr lang="en-US" err="1"/>
              <a:t>Källa</a:t>
            </a:r>
            <a:r>
              <a:rPr lang="en-US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45065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5150A5-BD94-4621-AE8E-C84438C788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51100" y="1828800"/>
            <a:ext cx="7531100" cy="3429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932F73F-0D00-4F40-AF67-558CA1B3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735976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91DF1CC-E1DB-4226-9A32-DDCCAF9799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91DF1CC-E1DB-4226-9A32-DDCCAF9799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D2B3208-4F7C-4F91-87CC-132C1B89BB3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ctr" eaLnBrk="1">
              <a:lnSpc>
                <a:spcPts val="3265"/>
              </a:lnSpc>
              <a:spcBef>
                <a:spcPct val="0"/>
              </a:spcBef>
              <a:spcAft>
                <a:spcPct val="0"/>
              </a:spcAft>
            </a:pPr>
            <a:endParaRPr lang="sv-SE" sz="2449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Calibri" pitchFamily="34" charset="0"/>
              <a:sym typeface="Arial" panose="020B0604020202020204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E11B0-2607-4D93-B22E-954D4FF0E892}"/>
              </a:ext>
            </a:extLst>
          </p:cNvPr>
          <p:cNvSpPr/>
          <p:nvPr userDrawn="1"/>
        </p:nvSpPr>
        <p:spPr>
          <a:xfrm>
            <a:off x="0" y="1"/>
            <a:ext cx="12315426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eaLnBrk="1"/>
            <a:endParaRPr lang="sv-SE" sz="1837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BCEAFC4-C7DF-404A-B86F-FE98DA83594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14" y="-13931"/>
            <a:ext cx="3158932" cy="3672162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400979" y="1130583"/>
            <a:ext cx="11393620" cy="2041183"/>
          </a:xfrm>
        </p:spPr>
        <p:txBody>
          <a:bodyPr>
            <a:spAutoFit/>
          </a:bodyPr>
          <a:lstStyle>
            <a:lvl1pPr>
              <a:spcBef>
                <a:spcPts val="2449"/>
              </a:spcBef>
              <a:spcAft>
                <a:spcPts val="0"/>
              </a:spcAft>
              <a:defRPr sz="2449"/>
            </a:lvl1pPr>
            <a:lvl2pPr>
              <a:spcBef>
                <a:spcPts val="816"/>
              </a:spcBef>
              <a:spcAft>
                <a:spcPts val="0"/>
              </a:spcAft>
              <a:defRPr sz="2449"/>
            </a:lvl2pPr>
            <a:lvl3pPr>
              <a:defRPr sz="2449"/>
            </a:lvl3pPr>
            <a:lvl4pPr>
              <a:spcAft>
                <a:spcPts val="0"/>
              </a:spcAft>
              <a:defRPr sz="2449"/>
            </a:lvl4pPr>
            <a:lvl5pPr>
              <a:spcAft>
                <a:spcPts val="0"/>
              </a:spcAft>
              <a:defRPr sz="2449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840892" y="6582876"/>
            <a:ext cx="54261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24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‹#›</a:t>
            </a:fld>
            <a:r>
              <a:rPr lang="sv-SE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99353" y="6582878"/>
            <a:ext cx="5387373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eaLnBrk="1">
              <a:defRPr lang="en-GB" sz="1224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65098DCC-91A7-47BE-96F3-1D760D55F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980" y="497312"/>
            <a:ext cx="9750185" cy="3967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>
              <a:lnSpc>
                <a:spcPts val="3265"/>
              </a:lnSpc>
            </a:pPr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3443657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ACDAFA1-A72F-41CE-9646-2DA8664926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" name="think-cell Slide" r:id="rId7" imgW="524" imgH="526" progId="TCLayout.ActiveDocument.1">
                  <p:embed/>
                </p:oleObj>
              </mc:Choice>
              <mc:Fallback>
                <p:oleObj name="think-cell Slide" r:id="rId7" imgW="524" imgH="5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ACDAFA1-A72F-41CE-9646-2DA8664926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43EC533-70CB-4A87-BC9B-BFF74D0497D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77" cy="16197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lvl="0" indent="0" algn="ctr" eaLnBrk="1">
              <a:lnSpc>
                <a:spcPts val="3265"/>
              </a:lnSpc>
              <a:spcBef>
                <a:spcPct val="0"/>
              </a:spcBef>
              <a:spcAft>
                <a:spcPct val="0"/>
              </a:spcAft>
            </a:pPr>
            <a:endParaRPr lang="sv-SE" sz="2449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Calibri" pitchFamily="34" charset="0"/>
              <a:sym typeface="Arial" panose="020B0604020202020204" pitchFamily="34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68ABED3-CC71-450B-BC59-BD6EEABBCAAE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eaLnBrk="1"/>
            <a:endParaRPr lang="sv-SE" sz="1837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D5731A2-AA39-4A14-8F91-E73036A2919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414" y="-13931"/>
            <a:ext cx="3158932" cy="367216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00980" y="497312"/>
            <a:ext cx="9750185" cy="3967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>
              <a:lnSpc>
                <a:spcPts val="3265"/>
              </a:lnSpc>
            </a:pPr>
            <a:r>
              <a:rPr lang="sv-SE"/>
              <a:t>Klicka här för att ändra mall för rubrikformat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840892" y="6584559"/>
            <a:ext cx="54261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24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‹#›</a:t>
            </a:fld>
            <a:r>
              <a:rPr lang="sv-SE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99353" y="6584560"/>
            <a:ext cx="5387373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 eaLnBrk="1">
              <a:defRPr lang="en-GB" sz="1224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  <p:custDataLst>
              <p:tags r:id="rId4"/>
            </p:custDataLst>
          </p:nvPr>
        </p:nvSpPr>
        <p:spPr>
          <a:xfrm>
            <a:off x="399117" y="942226"/>
            <a:ext cx="9751779" cy="3140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41" i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399561" y="5887773"/>
            <a:ext cx="11395038" cy="510219"/>
          </a:xfrm>
        </p:spPr>
        <p:txBody>
          <a:bodyPr anchor="b" anchorCtr="0"/>
          <a:lstStyle>
            <a:lvl1pPr marL="837981" indent="-837981" defTabSz="853099">
              <a:lnSpc>
                <a:spcPts val="1224"/>
              </a:lnSpc>
              <a:spcAft>
                <a:spcPts val="0"/>
              </a:spcAft>
              <a:tabLst>
                <a:tab pos="639284" algn="r"/>
                <a:tab pos="853099" algn="l"/>
              </a:tabLst>
              <a:defRPr sz="122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837981" lvl="0" indent="-837981" defTabSz="853099">
              <a:lnSpc>
                <a:spcPts val="1360"/>
              </a:lnSpc>
              <a:spcAft>
                <a:spcPts val="0"/>
              </a:spcAft>
              <a:tabLst>
                <a:tab pos="639284" algn="r"/>
                <a:tab pos="853099" algn="l"/>
              </a:tabLst>
            </a:pPr>
            <a:r>
              <a:rPr lang="sv-SE" sz="1360">
                <a:ea typeface="Verdana" pitchFamily="34" charset="0"/>
                <a:cs typeface="Verdana" pitchFamily="34" charset="0"/>
              </a:rPr>
              <a:t>	Not:	</a:t>
            </a:r>
            <a:r>
              <a:rPr lang="sv-SE" sz="1360" err="1">
                <a:ea typeface="Verdana" pitchFamily="34" charset="0"/>
                <a:cs typeface="Verdana" pitchFamily="34" charset="0"/>
              </a:rPr>
              <a:t>xxxxxx</a:t>
            </a:r>
            <a:endParaRPr lang="sv-SE" sz="1360">
              <a:ea typeface="Verdana" pitchFamily="34" charset="0"/>
              <a:cs typeface="Verdana" pitchFamily="34" charset="0"/>
            </a:endParaRPr>
          </a:p>
          <a:p>
            <a:pPr marL="837981" lvl="0" indent="-837981" defTabSz="853099">
              <a:lnSpc>
                <a:spcPts val="1360"/>
              </a:lnSpc>
              <a:spcAft>
                <a:spcPts val="0"/>
              </a:spcAft>
              <a:tabLst>
                <a:tab pos="639284" algn="r"/>
                <a:tab pos="853099" algn="l"/>
              </a:tabLst>
            </a:pPr>
            <a:r>
              <a:rPr lang="sv-SE" sz="136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837981" lvl="0" indent="-837981" defTabSz="853099">
              <a:lnSpc>
                <a:spcPts val="1360"/>
              </a:lnSpc>
              <a:spcAft>
                <a:spcPts val="0"/>
              </a:spcAft>
              <a:tabLst>
                <a:tab pos="639284" algn="r"/>
                <a:tab pos="853099" algn="l"/>
              </a:tabLst>
            </a:pPr>
            <a:r>
              <a:rPr lang="sv-SE" sz="136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360" err="1">
                <a:ea typeface="Verdana" pitchFamily="34" charset="0"/>
                <a:cs typeface="Verdana" pitchFamily="34" charset="0"/>
              </a:rPr>
              <a:t>xxxx</a:t>
            </a:r>
            <a:endParaRPr lang="sv-SE" sz="136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641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>
  <p:cSld name="1_Endast rubri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64233" y="6356351"/>
            <a:ext cx="12693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2457450" y="6356351"/>
            <a:ext cx="60293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9009033" y="6356351"/>
            <a:ext cx="127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63985" y="5415379"/>
            <a:ext cx="11336784" cy="83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/>
            </a:lvl1pPr>
            <a:lvl2pPr marL="1219170" lvl="1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2pPr>
            <a:lvl3pPr marL="1828754" lvl="2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3pPr>
            <a:lvl4pPr marL="2438339" lvl="3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933"/>
            </a:lvl4pPr>
            <a:lvl5pPr marL="3047924" lvl="4" indent="-304792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33"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8500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8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74C27B-DC3B-42D7-9C91-85B4643D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9843D6-1377-4521-A13C-1830FAD6B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A219156-45F3-42C6-9580-26D88DC5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D429-349F-4ED8-A96F-6623BE5792F5}" type="datetimeFigureOut">
              <a:rPr lang="sv-SE" smtClean="0"/>
              <a:t>2020-12-14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5BEB4C-C96C-4908-9BA4-D61EDA17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A7B425-E9EC-4FE9-8691-6BB2BBDEB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FBC0E-E1B1-43BA-83F2-1B447AF13B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671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10.xml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oleObject" Target="../embeddings/oleObject10.bin"/><Relationship Id="rId5" Type="http://schemas.openxmlformats.org/officeDocument/2006/relationships/slideLayout" Target="../slideLayouts/slideLayout65.xml"/><Relationship Id="rId10" Type="http://schemas.openxmlformats.org/officeDocument/2006/relationships/tags" Target="../tags/tag22.xml"/><Relationship Id="rId4" Type="http://schemas.openxmlformats.org/officeDocument/2006/relationships/slideLayout" Target="../slideLayouts/slideLayout64.xml"/><Relationship Id="rId9" Type="http://schemas.openxmlformats.org/officeDocument/2006/relationships/tags" Target="../tags/tag2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1.v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theme" Target="../theme/theme11.xml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oleObject" Target="../embeddings/oleObject11.bin"/><Relationship Id="rId5" Type="http://schemas.openxmlformats.org/officeDocument/2006/relationships/slideLayout" Target="../slideLayouts/slideLayout71.xml"/><Relationship Id="rId10" Type="http://schemas.openxmlformats.org/officeDocument/2006/relationships/tags" Target="../tags/tag25.xml"/><Relationship Id="rId4" Type="http://schemas.openxmlformats.org/officeDocument/2006/relationships/slideLayout" Target="../slideLayouts/slideLayout70.xml"/><Relationship Id="rId9" Type="http://schemas.openxmlformats.org/officeDocument/2006/relationships/tags" Target="../tags/tag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slideLayout" Target="../slideLayouts/slideLayout75.xml"/><Relationship Id="rId7" Type="http://schemas.openxmlformats.org/officeDocument/2006/relationships/vmlDrawing" Target="../drawings/vmlDrawing12.v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theme" Target="../theme/theme12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77.xml"/><Relationship Id="rId10" Type="http://schemas.openxmlformats.org/officeDocument/2006/relationships/oleObject" Target="../embeddings/oleObject12.bin"/><Relationship Id="rId4" Type="http://schemas.openxmlformats.org/officeDocument/2006/relationships/slideLayout" Target="../slideLayouts/slideLayout76.xml"/><Relationship Id="rId9" Type="http://schemas.openxmlformats.org/officeDocument/2006/relationships/tags" Target="../tags/tag2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ags" Target="../tags/tag31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ags" Target="../tags/tag30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vmlDrawing" Target="../drawings/vmlDrawing13.v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7.emf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13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27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29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28.xml"/><Relationship Id="rId9" Type="http://schemas.openxmlformats.org/officeDocument/2006/relationships/tags" Target="../tags/tag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.png"/><Relationship Id="rId10" Type="http://schemas.openxmlformats.org/officeDocument/2006/relationships/vmlDrawing" Target="../drawings/vmlDrawing2.vml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6.xml"/><Relationship Id="rId14" Type="http://schemas.openxmlformats.org/officeDocument/2006/relationships/image" Target="../media/image7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ags" Target="../tags/tag10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vmlDrawing" Target="../drawings/vmlDrawing5.v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7.emf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oleObject" Target="../embeddings/oleObject5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9.xml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oleObject" Target="../embeddings/oleObject8.bin"/><Relationship Id="rId5" Type="http://schemas.openxmlformats.org/officeDocument/2006/relationships/slideLayout" Target="../slideLayouts/slideLayout59.xml"/><Relationship Id="rId10" Type="http://schemas.openxmlformats.org/officeDocument/2006/relationships/tags" Target="../tags/tag18.xml"/><Relationship Id="rId4" Type="http://schemas.openxmlformats.org/officeDocument/2006/relationships/slideLayout" Target="../slideLayouts/slideLayout58.xml"/><Relationship Id="rId9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63985" y="1248397"/>
            <a:ext cx="11336784" cy="316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1BD1D3D-8608-464E-ABEC-19213B063747}" type="datetime1">
              <a:rPr lang="sv-SE" smtClean="0"/>
              <a:t>2020-12-14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0A6DF2-AD69-4049-9EB7-4B970FC3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ARBETSMATERIAL</a:t>
            </a:r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9" r:id="rId3"/>
    <p:sldLayoutId id="2147483670" r:id="rId4"/>
    <p:sldLayoutId id="2147483705" r:id="rId5"/>
    <p:sldLayoutId id="2147483713" r:id="rId6"/>
    <p:sldLayoutId id="2147483818" r:id="rId7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20A3554-5FA0-49D5-AFDC-662E1360A0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0301477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think-cell Slide" r:id="rId11" imgW="395" imgH="394" progId="TCLayout.ActiveDocument.1">
                  <p:embed/>
                </p:oleObj>
              </mc:Choice>
              <mc:Fallback>
                <p:oleObj name="think-cell Slide" r:id="rId11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20A3554-5FA0-49D5-AFDC-662E1360A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01B19E1-FC66-4C5B-BC13-B97EDF06823B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4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63985" y="1248397"/>
            <a:ext cx="11336784" cy="316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6C7D22-F85E-44C7-8EE5-1A0D114338E3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591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820" r:id="rId6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20A3554-5FA0-49D5-AFDC-662E1360A0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5908929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think-cell Slide" r:id="rId11" imgW="395" imgH="394" progId="TCLayout.ActiveDocument.1">
                  <p:embed/>
                </p:oleObj>
              </mc:Choice>
              <mc:Fallback>
                <p:oleObj name="think-cell Slide" r:id="rId11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20A3554-5FA0-49D5-AFDC-662E1360A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01B19E1-FC66-4C5B-BC13-B97EDF06823B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4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63985" y="1248397"/>
            <a:ext cx="11336784" cy="316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6C7D22-F85E-44C7-8EE5-1A0D114338E3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63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20A3554-5FA0-49D5-AFDC-662E1360A0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863556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think-cell Slide" r:id="rId10" imgW="395" imgH="394" progId="TCLayout.ActiveDocument.1">
                  <p:embed/>
                </p:oleObj>
              </mc:Choice>
              <mc:Fallback>
                <p:oleObj name="think-cell Slide" r:id="rId10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20A3554-5FA0-49D5-AFDC-662E1360A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01B19E1-FC66-4C5B-BC13-B97EDF06823B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4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63985" y="1248397"/>
            <a:ext cx="11336784" cy="316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6C7D22-F85E-44C7-8EE5-1A0D114338E3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30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5A02BEA-74FB-45BF-A9A5-0FB3A51880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5A02BEA-74FB-45BF-A9A5-0FB3A51880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A1551139-6AC8-4771-BFEA-2ED2A55245E7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63985" y="1248397"/>
            <a:ext cx="11336784" cy="316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FA9C194-28C8-4402-9FFE-73E11B002EE5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856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B6B7EF5-111D-4CF6-9099-AC75B1902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827DB97-C817-4ECE-8F00-350868264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BD6E869-DC4F-43C3-A2AD-A75CE6D25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8D429-349F-4ED8-A96F-6623BE5792F5}" type="datetimeFigureOut">
              <a:rPr lang="sv-SE" smtClean="0"/>
              <a:t>2020-12-14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1CB97E-8652-4AAD-BD8F-A6D096434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7F87CE-B568-4BFE-A980-E26B506AA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FBC0E-E1B1-43BA-83F2-1B447AF13B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95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6A8BD5-67AB-4676-99E3-CB5DC620FCFB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05E2CB7E-A3C4-4B87-A60A-A968FF73A4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5BAB9C-6D70-4AFF-8169-61370EDA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04A32-0253-4454-AFF6-2E54717DB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84" r:id="rId2"/>
    <p:sldLayoutId id="2147483685" r:id="rId3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0E50D4F-2952-468F-AB6B-805789DA9FB5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05E2CB7E-A3C4-4B87-A60A-A968FF73A4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71" y="388536"/>
            <a:ext cx="1175965" cy="4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1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20A3554-5FA0-49D5-AFDC-662E1360A0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7288091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think-cell Slide" r:id="rId10" imgW="395" imgH="394" progId="TCLayout.ActiveDocument.1">
                  <p:embed/>
                </p:oleObj>
              </mc:Choice>
              <mc:Fallback>
                <p:oleObj name="think-cell Slide" r:id="rId10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20A3554-5FA0-49D5-AFDC-662E1360A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01B19E1-FC66-4C5B-BC13-B97EDF06823B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4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63985" y="1248397"/>
            <a:ext cx="11336784" cy="316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511202F-7344-4B8D-9D25-210F58B54688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089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DE20002-D980-49BB-B514-335AEE82A8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868808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think-cell Slide" r:id="rId13" imgW="395" imgH="394" progId="TCLayout.ActiveDocument.1">
                  <p:embed/>
                </p:oleObj>
              </mc:Choice>
              <mc:Fallback>
                <p:oleObj name="think-cell Slide" r:id="rId13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ADE20002-D980-49BB-B514-335AEE82A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1ECFF40-A12D-42F9-AC18-36EE744C9473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63985" y="1248397"/>
            <a:ext cx="11336784" cy="316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E411BB5-B653-4B56-90DF-E966CDCB58DE}" type="datetime1">
              <a:rPr lang="sv-SE" smtClean="0"/>
              <a:t>2020-12-14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0A6DF2-AD69-4049-9EB7-4B970FC3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30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63985" y="1248397"/>
            <a:ext cx="11336784" cy="316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E411BB5-B653-4B56-90DF-E966CDCB58DE}" type="datetime1">
              <a:rPr lang="sv-SE" smtClean="0"/>
              <a:t>2020-12-14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0A6DF2-AD69-4049-9EB7-4B970FC3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55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6" r:id="rId6"/>
    <p:sldLayoutId id="2147483735" r:id="rId7"/>
    <p:sldLayoutId id="2147483819" r:id="rId8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DE20002-D980-49BB-B514-335AEE82A8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035420544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ADE20002-D980-49BB-B514-335AEE82A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1ECFF40-A12D-42F9-AC18-36EE744C9473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63985" y="1248398"/>
            <a:ext cx="11336784" cy="316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4" y="6356351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502BF50-89C8-43FF-956D-44360304DC9F}" type="datetime1">
              <a:rPr lang="sv-SE" smtClean="0"/>
              <a:t>2020-12-14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1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0A6DF2-AD69-4049-9EB7-4B970FC3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ARBETSMATERIAL</a:t>
            </a:r>
          </a:p>
        </p:txBody>
      </p:sp>
    </p:spTree>
    <p:extLst>
      <p:ext uri="{BB962C8B-B14F-4D97-AF65-F5344CB8AC3E}">
        <p14:creationId xmlns:p14="http://schemas.microsoft.com/office/powerpoint/2010/main" val="79356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817" r:id="rId9"/>
  </p:sldLayoutIdLst>
  <p:hf hdr="0" ftr="0" dt="0"/>
  <p:txStyles>
    <p:titleStyle>
      <a:lvl1pPr algn="l" defTabSz="914377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56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20A3554-5FA0-49D5-AFDC-662E1360A0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9949523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think-cell Slide" r:id="rId11" imgW="395" imgH="394" progId="TCLayout.ActiveDocument.1">
                  <p:embed/>
                </p:oleObj>
              </mc:Choice>
              <mc:Fallback>
                <p:oleObj name="think-cell Slide" r:id="rId11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20A3554-5FA0-49D5-AFDC-662E1360A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201B19E1-FC66-4C5B-BC13-B97EDF06823B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4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63985" y="266948"/>
            <a:ext cx="11336784" cy="714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63985" y="1248397"/>
            <a:ext cx="11336784" cy="3163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6C7D22-F85E-44C7-8EE5-1A0D114338E3}" type="datetime1">
              <a:rPr lang="sv-SE" smtClean="0"/>
              <a:t>2020-12-14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ARBETSMATERIAL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256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tags" Target="../tags/tag4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7.png"/><Relationship Id="rId11" Type="http://schemas.openxmlformats.org/officeDocument/2006/relationships/image" Target="../media/image3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r.se/kraftsamli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6.xml"/><Relationship Id="rId4" Type="http://schemas.openxmlformats.org/officeDocument/2006/relationships/hyperlink" Target="mailto:kraftsamlingpsykiskhalsa@skr.s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tags" Target="../tags/tag3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E1CE0D-1BB1-47FC-A45E-C23385E1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940" y="3336585"/>
            <a:ext cx="9608400" cy="1966912"/>
          </a:xfrm>
        </p:spPr>
        <p:txBody>
          <a:bodyPr/>
          <a:lstStyle/>
          <a:p>
            <a:r>
              <a:rPr lang="sv-SE" sz="3600" b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Informationsmaterial</a:t>
            </a:r>
            <a:br>
              <a:rPr lang="sv-SE" b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</a:br>
            <a:endParaRPr lang="sv-SE" dirty="0"/>
          </a:p>
        </p:txBody>
      </p:sp>
      <p:pic>
        <p:nvPicPr>
          <p:cNvPr id="3" name="Picture 1" descr="Logotyp Kraftsamling för psykisk hälsa">
            <a:extLst>
              <a:ext uri="{FF2B5EF4-FFF2-40B4-BE49-F238E27FC236}">
                <a16:creationId xmlns:a16="http://schemas.microsoft.com/office/drawing/2014/main" id="{83C78F7B-41BB-47EC-85E6-0CCE235A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40" y="535577"/>
            <a:ext cx="7620016" cy="223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94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F8B776-3A3D-4934-B3D9-CFFB8CF0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93" y="305048"/>
            <a:ext cx="11065769" cy="714501"/>
          </a:xfrm>
        </p:spPr>
        <p:txBody>
          <a:bodyPr/>
          <a:lstStyle/>
          <a:p>
            <a:r>
              <a:rPr lang="sv-SE" sz="2800" dirty="0"/>
              <a:t>Delarenaformatets idé och utgångspunkter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A577B4-0611-4B80-A92E-00119FFE4A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3381" y="1260007"/>
            <a:ext cx="3314007" cy="7145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Idén om delarenaformatet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6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54" descr="Boxen är den första utgångspunkten som UPH har haft vid skapandet av konceptet med delarenorna.">
            <a:extLst>
              <a:ext uri="{FF2B5EF4-FFF2-40B4-BE49-F238E27FC236}">
                <a16:creationId xmlns:a16="http://schemas.microsoft.com/office/drawing/2014/main" id="{F24BDCC0-E4E8-463B-A6A7-79027E23D545}"/>
              </a:ext>
            </a:extLst>
          </p:cNvPr>
          <p:cNvSpPr/>
          <p:nvPr/>
        </p:nvSpPr>
        <p:spPr>
          <a:xfrm>
            <a:off x="693381" y="1720517"/>
            <a:ext cx="3597442" cy="12262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Psykisk hälsa är en fråga för hela samhället, inte bara hälso- och sjukvård/socialtjänst </a:t>
            </a:r>
          </a:p>
        </p:txBody>
      </p:sp>
      <p:sp>
        <p:nvSpPr>
          <p:cNvPr id="19" name="Rectangle 30" descr="Boxen är den andra utgångspunktenr som UPH har haft vid skapandet av konceptet med delarenorna.">
            <a:extLst>
              <a:ext uri="{FF2B5EF4-FFF2-40B4-BE49-F238E27FC236}">
                <a16:creationId xmlns:a16="http://schemas.microsoft.com/office/drawing/2014/main" id="{7F3774FF-DFE4-40B7-B78D-B4DD7F6DAAC1}"/>
              </a:ext>
            </a:extLst>
          </p:cNvPr>
          <p:cNvSpPr/>
          <p:nvPr/>
        </p:nvSpPr>
        <p:spPr>
          <a:xfrm>
            <a:off x="693381" y="3050005"/>
            <a:ext cx="3597442" cy="12262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Kunskap, idéer och metoder finns till stor del redan, men sprids inte i tillräckligt hög grad</a:t>
            </a:r>
          </a:p>
        </p:txBody>
      </p:sp>
      <p:sp>
        <p:nvSpPr>
          <p:cNvPr id="17" name="Rectangle 45" descr="Boxen är den tredje utgångspunkter som UPH har haft vid skapandet av konceptet med delarenorna.">
            <a:extLst>
              <a:ext uri="{FF2B5EF4-FFF2-40B4-BE49-F238E27FC236}">
                <a16:creationId xmlns:a16="http://schemas.microsoft.com/office/drawing/2014/main" id="{6F0058B6-191A-4537-A023-FB873FA2E8F0}"/>
              </a:ext>
            </a:extLst>
          </p:cNvPr>
          <p:cNvSpPr/>
          <p:nvPr/>
        </p:nvSpPr>
        <p:spPr>
          <a:xfrm>
            <a:off x="693381" y="4379492"/>
            <a:ext cx="3597442" cy="12262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Arbetet inom området har inte varit tillräckligt brett, samordnat och långsiktigt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79B923D-6B82-4591-8682-13357E0EB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64286" y="1774947"/>
            <a:ext cx="3510356" cy="387747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>
              <a:ln>
                <a:solidFill>
                  <a:schemeClr val="accent3"/>
                </a:solidFill>
                <a:prstDash val="sysDash"/>
              </a:ln>
              <a:solidFill>
                <a:schemeClr val="accent3"/>
              </a:solidFill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09D7866-E1E0-4F25-8F2D-C553BA3591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07828" y="1260006"/>
            <a:ext cx="3597442" cy="4238845"/>
          </a:xfrm>
        </p:spPr>
        <p:txBody>
          <a:bodyPr/>
          <a:lstStyle/>
          <a:p>
            <a:pPr marL="30163" indent="0">
              <a:buNone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Kraftsamlingens delarenor</a:t>
            </a:r>
          </a:p>
          <a:p>
            <a:pPr marL="30163" indent="0">
              <a:buNone/>
            </a:pPr>
            <a:endParaRPr lang="sv-SE" sz="16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dirty="0">
                <a:solidFill>
                  <a:schemeClr val="tx1"/>
                </a:solidFill>
              </a:rPr>
              <a:t>Arbetsgrupper som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sammanför aktörer från </a:t>
            </a:r>
            <a:r>
              <a:rPr lang="sv-SE" b="1" dirty="0">
                <a:solidFill>
                  <a:schemeClr val="tx1"/>
                </a:solidFill>
              </a:rPr>
              <a:t>hela samhället </a:t>
            </a:r>
            <a:r>
              <a:rPr lang="sv-SE" dirty="0">
                <a:solidFill>
                  <a:schemeClr val="tx1"/>
                </a:solidFill>
              </a:rPr>
              <a:t>för </a:t>
            </a:r>
            <a:r>
              <a:rPr lang="sv-SE" b="1" dirty="0">
                <a:solidFill>
                  <a:schemeClr val="tx1"/>
                </a:solidFill>
              </a:rPr>
              <a:t>långsiktigt arbete</a:t>
            </a:r>
            <a:r>
              <a:rPr lang="sv-SE" dirty="0">
                <a:solidFill>
                  <a:schemeClr val="tx1"/>
                </a:solidFill>
              </a:rPr>
              <a:t>,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i första hand genom att </a:t>
            </a:r>
            <a:r>
              <a:rPr lang="sv-SE" b="1" dirty="0">
                <a:solidFill>
                  <a:schemeClr val="tx1"/>
                </a:solidFill>
              </a:rPr>
              <a:t>tillvarata befintlig kunskap och erfarenheter </a:t>
            </a:r>
            <a:r>
              <a:rPr lang="sv-SE" dirty="0">
                <a:solidFill>
                  <a:schemeClr val="tx1"/>
                </a:solidFill>
              </a:rPr>
              <a:t>hos deltagarna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i="1" dirty="0">
                <a:solidFill>
                  <a:schemeClr val="tx1"/>
                </a:solidFill>
              </a:rPr>
              <a:t>men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b="1" dirty="0">
                <a:solidFill>
                  <a:schemeClr val="tx1"/>
                </a:solidFill>
              </a:rPr>
              <a:t>samlar, paketerar och sprider dessa med samlad kraft i nya konstellationer</a:t>
            </a:r>
            <a:r>
              <a:rPr lang="sv-SE" dirty="0">
                <a:solidFill>
                  <a:schemeClr val="tx1"/>
                </a:solidFill>
              </a:rPr>
              <a:t>!</a:t>
            </a:r>
          </a:p>
          <a:p>
            <a:pPr marL="30163" indent="0">
              <a:buNone/>
            </a:pPr>
            <a:endParaRPr lang="sv-SE" sz="1600" dirty="0"/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0B90D35D-5B90-4DF9-83F7-CE505EB15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99641" y="2976682"/>
            <a:ext cx="295272" cy="1303599"/>
            <a:chOff x="7999641" y="2976682"/>
            <a:chExt cx="295272" cy="1303599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1DDB27D0-7C22-48B9-8BA5-0E566CDDAD3E}"/>
                </a:ext>
              </a:extLst>
            </p:cNvPr>
            <p:cNvSpPr/>
            <p:nvPr/>
          </p:nvSpPr>
          <p:spPr>
            <a:xfrm>
              <a:off x="7999641" y="2976682"/>
              <a:ext cx="295272" cy="1299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bg1"/>
                </a:solidFill>
              </a:endParaRPr>
            </a:p>
          </p:txBody>
        </p:sp>
        <p:cxnSp>
          <p:nvCxnSpPr>
            <p:cNvPr id="24" name="Straight Arrow Connector 29">
              <a:extLst>
                <a:ext uri="{FF2B5EF4-FFF2-40B4-BE49-F238E27FC236}">
                  <a16:creationId xmlns:a16="http://schemas.microsoft.com/office/drawing/2014/main" id="{DCC61384-C00E-4181-BAE6-9BC81EB72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164286" y="3050005"/>
              <a:ext cx="0" cy="1230276"/>
            </a:xfrm>
            <a:prstGeom prst="straightConnector1">
              <a:avLst/>
            </a:prstGeom>
            <a:ln w="50800">
              <a:solidFill>
                <a:srgbClr val="0070C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 3" descr="Leder till">
            <a:extLst>
              <a:ext uri="{FF2B5EF4-FFF2-40B4-BE49-F238E27FC236}">
                <a16:creationId xmlns:a16="http://schemas.microsoft.com/office/drawing/2014/main" id="{2B22B4E1-C76B-4D96-8DF2-6FD414D6DEC4}"/>
              </a:ext>
            </a:extLst>
          </p:cNvPr>
          <p:cNvGrpSpPr/>
          <p:nvPr/>
        </p:nvGrpSpPr>
        <p:grpSpPr>
          <a:xfrm>
            <a:off x="4336705" y="2040903"/>
            <a:ext cx="1656793" cy="3176337"/>
            <a:chOff x="4336705" y="2040903"/>
            <a:chExt cx="1656793" cy="3176337"/>
          </a:xfrm>
        </p:grpSpPr>
        <p:cxnSp>
          <p:nvCxnSpPr>
            <p:cNvPr id="28" name="Connector: Elbow 6">
              <a:extLst>
                <a:ext uri="{FF2B5EF4-FFF2-40B4-BE49-F238E27FC236}">
                  <a16:creationId xmlns:a16="http://schemas.microsoft.com/office/drawing/2014/main" id="{18E8F811-4B5B-4464-B156-9BE326BB4CF6}"/>
                </a:ext>
              </a:extLst>
            </p:cNvPr>
            <p:cNvCxnSpPr>
              <a:cxnSpLocks/>
            </p:cNvCxnSpPr>
            <p:nvPr/>
          </p:nvCxnSpPr>
          <p:spPr>
            <a:xfrm>
              <a:off x="4336705" y="2040903"/>
              <a:ext cx="1424181" cy="1420218"/>
            </a:xfrm>
            <a:prstGeom prst="bentConnector3">
              <a:avLst>
                <a:gd name="adj1" fmla="val 50000"/>
              </a:avLst>
            </a:prstGeom>
            <a:ln w="508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or: Elbow 19">
              <a:extLst>
                <a:ext uri="{FF2B5EF4-FFF2-40B4-BE49-F238E27FC236}">
                  <a16:creationId xmlns:a16="http://schemas.microsoft.com/office/drawing/2014/main" id="{A8C22E55-F859-44DA-B88F-63C2B87B36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6705" y="3822068"/>
              <a:ext cx="1424181" cy="1395172"/>
            </a:xfrm>
            <a:prstGeom prst="bentConnector3">
              <a:avLst/>
            </a:prstGeom>
            <a:ln w="508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38">
              <a:extLst>
                <a:ext uri="{FF2B5EF4-FFF2-40B4-BE49-F238E27FC236}">
                  <a16:creationId xmlns:a16="http://schemas.microsoft.com/office/drawing/2014/main" id="{1A5DF759-44F7-403B-9139-13EBA38B43A7}"/>
                </a:ext>
              </a:extLst>
            </p:cNvPr>
            <p:cNvCxnSpPr>
              <a:cxnSpLocks/>
            </p:cNvCxnSpPr>
            <p:nvPr/>
          </p:nvCxnSpPr>
          <p:spPr>
            <a:xfrm>
              <a:off x="4336705" y="3629071"/>
              <a:ext cx="1656793" cy="12528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Graphic 2" descr="Brainstormingsprocess">
            <a:extLst>
              <a:ext uri="{FF2B5EF4-FFF2-40B4-BE49-F238E27FC236}">
                <a16:creationId xmlns:a16="http://schemas.microsoft.com/office/drawing/2014/main" id="{B36C5BA2-A2BB-4EDA-92C2-5F53B9BE4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6002" y="3157920"/>
            <a:ext cx="1111530" cy="1111530"/>
          </a:xfrm>
          <a:prstGeom prst="rect">
            <a:avLst/>
          </a:prstGeom>
        </p:spPr>
      </p:pic>
      <p:sp>
        <p:nvSpPr>
          <p:cNvPr id="32" name="Oval 36">
            <a:extLst>
              <a:ext uri="{FF2B5EF4-FFF2-40B4-BE49-F238E27FC236}">
                <a16:creationId xmlns:a16="http://schemas.microsoft.com/office/drawing/2014/main" id="{47486E09-F17D-4A57-BCC7-77A46E589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87373" y="3106835"/>
            <a:ext cx="1213700" cy="1213700"/>
          </a:xfrm>
          <a:prstGeom prst="ellipse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5" name="Grupp 4" descr="Som i sin tur leder till">
            <a:extLst>
              <a:ext uri="{FF2B5EF4-FFF2-40B4-BE49-F238E27FC236}">
                <a16:creationId xmlns:a16="http://schemas.microsoft.com/office/drawing/2014/main" id="{24F000D7-1E57-4C92-981B-C7EF779FEFB0}"/>
              </a:ext>
            </a:extLst>
          </p:cNvPr>
          <p:cNvGrpSpPr/>
          <p:nvPr/>
        </p:nvGrpSpPr>
        <p:grpSpPr>
          <a:xfrm>
            <a:off x="7301073" y="3537319"/>
            <a:ext cx="764215" cy="360466"/>
            <a:chOff x="7301073" y="3537319"/>
            <a:chExt cx="764215" cy="360466"/>
          </a:xfrm>
        </p:grpSpPr>
        <p:cxnSp>
          <p:nvCxnSpPr>
            <p:cNvPr id="31" name="Connector: Elbow 28">
              <a:extLst>
                <a:ext uri="{FF2B5EF4-FFF2-40B4-BE49-F238E27FC236}">
                  <a16:creationId xmlns:a16="http://schemas.microsoft.com/office/drawing/2014/main" id="{FCACE533-569E-4680-BBEE-7E3A1842D1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1073" y="3717305"/>
              <a:ext cx="764215" cy="494"/>
            </a:xfrm>
            <a:prstGeom prst="bentConnector3">
              <a:avLst/>
            </a:prstGeom>
            <a:ln w="508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Elbow 39">
              <a:extLst>
                <a:ext uri="{FF2B5EF4-FFF2-40B4-BE49-F238E27FC236}">
                  <a16:creationId xmlns:a16="http://schemas.microsoft.com/office/drawing/2014/main" id="{571C1BA6-690B-460B-81A2-F8F33C7DA8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1073" y="3537319"/>
              <a:ext cx="423318" cy="2"/>
            </a:xfrm>
            <a:prstGeom prst="bentConnector3">
              <a:avLst/>
            </a:prstGeom>
            <a:ln w="508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Elbow 41">
              <a:extLst>
                <a:ext uri="{FF2B5EF4-FFF2-40B4-BE49-F238E27FC236}">
                  <a16:creationId xmlns:a16="http://schemas.microsoft.com/office/drawing/2014/main" id="{58C91E90-7C71-4254-AFD4-5E8EA08823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1073" y="3897783"/>
              <a:ext cx="423318" cy="2"/>
            </a:xfrm>
            <a:prstGeom prst="bentConnector3">
              <a:avLst/>
            </a:prstGeom>
            <a:ln w="508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750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3D7331-050F-4BE9-9D0A-8C38C1A42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28" y="896983"/>
            <a:ext cx="4163221" cy="714501"/>
          </a:xfrm>
        </p:spPr>
        <p:txBody>
          <a:bodyPr/>
          <a:lstStyle/>
          <a:p>
            <a:pPr lvl="0">
              <a:lnSpc>
                <a:spcPct val="107000"/>
              </a:lnSpc>
              <a:defRPr/>
            </a:pPr>
            <a:r>
              <a:rPr lang="sv-SE" sz="1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Ett mer hälsofrämjande samhälle och levnadssätt </a:t>
            </a:r>
            <a:endParaRPr lang="sv-SE" sz="1800" i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A9F0C29-82C5-48E9-BFC7-A32BC975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028" y="1786023"/>
            <a:ext cx="3974644" cy="321904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</p:pic>
      <p:sp>
        <p:nvSpPr>
          <p:cNvPr id="38" name="Trapezoid 37">
            <a:extLst>
              <a:ext uri="{FF2B5EF4-FFF2-40B4-BE49-F238E27FC236}">
                <a16:creationId xmlns:a16="http://schemas.microsoft.com/office/drawing/2014/main" id="{FDE29319-4E6E-477B-A6ED-5744D1B6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2040803" y="3169313"/>
            <a:ext cx="5346198" cy="452461"/>
          </a:xfrm>
          <a:prstGeom prst="trapezoid">
            <a:avLst>
              <a:gd name="adj" fmla="val 234065"/>
            </a:avLst>
          </a:prstGeom>
          <a:solidFill>
            <a:srgbClr val="B5E4FB"/>
          </a:solidFill>
          <a:ln>
            <a:solidFill>
              <a:srgbClr val="B5E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5EA518-4D91-4A1B-B5F3-58EB7C4EE14C}"/>
              </a:ext>
            </a:extLst>
          </p:cNvPr>
          <p:cNvSpPr/>
          <p:nvPr/>
        </p:nvSpPr>
        <p:spPr>
          <a:xfrm>
            <a:off x="4940133" y="196288"/>
            <a:ext cx="5867567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Förslag nationella </a:t>
            </a:r>
            <a:r>
              <a:rPr kumimoji="0" lang="sv-SE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delarenor: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FE15D42-686D-4E21-8E4B-489AD27ABC82}"/>
              </a:ext>
            </a:extLst>
          </p:cNvPr>
          <p:cNvSpPr/>
          <p:nvPr/>
        </p:nvSpPr>
        <p:spPr>
          <a:xfrm>
            <a:off x="4927433" y="656731"/>
            <a:ext cx="6807373" cy="699326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  <p:txBody>
          <a:bodyPr wrap="square" lIns="144000" tIns="0" rIns="72000" bIns="0" rtlCol="0" anchor="ctr">
            <a:noAutofit/>
          </a:bodyPr>
          <a:lstStyle/>
          <a:p>
            <a:r>
              <a:rPr lang="sv-SE" sz="1400" b="1" dirty="0"/>
              <a:t>1.1 Mediabild för psykisk hälsa</a:t>
            </a:r>
          </a:p>
          <a:p>
            <a:r>
              <a:rPr lang="sv-SE" sz="1400" dirty="0">
                <a:solidFill>
                  <a:schemeClr val="dk1"/>
                </a:solidFill>
              </a:rPr>
              <a:t>Hur får vi en saklig och rättvisande bild av psykisk hälsa/ohälsa i media?</a:t>
            </a:r>
            <a:br>
              <a:rPr lang="sv-SE" sz="1400" dirty="0">
                <a:solidFill>
                  <a:schemeClr val="dk1"/>
                </a:solidFill>
              </a:rPr>
            </a:br>
            <a:r>
              <a:rPr lang="sv-SE" sz="1400" dirty="0">
                <a:solidFill>
                  <a:schemeClr val="dk1"/>
                </a:solidFill>
              </a:rPr>
              <a:t>Hur hanterar vi den ”alarmistiska” mediabilden av vårt samhälle?</a:t>
            </a:r>
            <a:endParaRPr lang="sv-SE" sz="1400" dirty="0">
              <a:solidFill>
                <a:prstClr val="black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7C37C65-9923-4EF0-BA2D-E02420842D8F}"/>
              </a:ext>
            </a:extLst>
          </p:cNvPr>
          <p:cNvSpPr/>
          <p:nvPr/>
        </p:nvSpPr>
        <p:spPr>
          <a:xfrm>
            <a:off x="4927433" y="1466394"/>
            <a:ext cx="6807373" cy="673734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  <p:txBody>
          <a:bodyPr wrap="square" lIns="144000" tIns="0" rIns="72000" bIns="0" rtlCol="0" anchor="ctr">
            <a:noAutofit/>
          </a:bodyPr>
          <a:lstStyle/>
          <a:p>
            <a:r>
              <a:rPr lang="sv-SE" sz="1400" b="1"/>
              <a:t>1.2 Urbaniseringskonsekvenser i stad och land </a:t>
            </a:r>
          </a:p>
          <a:p>
            <a:r>
              <a:rPr lang="sv-SE" sz="1400"/>
              <a:t>Hur kan vårt samhälle i högre grad utformas för att främja psykisk hälsa utifrån våra boende- och levnadsmönster?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9D24327-5579-4FA8-BBFB-BD6ACA38C615}"/>
              </a:ext>
            </a:extLst>
          </p:cNvPr>
          <p:cNvSpPr/>
          <p:nvPr/>
        </p:nvSpPr>
        <p:spPr>
          <a:xfrm>
            <a:off x="4927433" y="2250466"/>
            <a:ext cx="6807373" cy="956683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  <p:txBody>
          <a:bodyPr wrap="square" lIns="144000" tIns="0" rIns="72000" bIns="0" rtlCol="0" anchor="ctr">
            <a:noAutofit/>
          </a:bodyPr>
          <a:lstStyle/>
          <a:p>
            <a:r>
              <a:rPr lang="sv-SE" sz="1400" b="1"/>
              <a:t>1.3 Samhällsdiskussion om sociala medier</a:t>
            </a:r>
          </a:p>
          <a:p>
            <a:r>
              <a:rPr lang="sv-SE" sz="1400"/>
              <a:t>Hur motverkar vi negativa aspekter av sociala-</a:t>
            </a:r>
            <a:r>
              <a:rPr lang="sv-SE" sz="1400" err="1"/>
              <a:t>medieranvändning</a:t>
            </a:r>
            <a:r>
              <a:rPr lang="sv-SE" sz="1400"/>
              <a:t>? </a:t>
            </a:r>
            <a:br>
              <a:rPr lang="sv-SE" sz="1400"/>
            </a:br>
            <a:r>
              <a:rPr lang="sv-SE" sz="1400"/>
              <a:t>Hur främjar vi ett hälsosamt nyttjande av de sociala möjligheter som digitaliseringen ger?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E8645CD-A617-4266-A511-5C3A4EF66D7C}"/>
              </a:ext>
            </a:extLst>
          </p:cNvPr>
          <p:cNvSpPr/>
          <p:nvPr/>
        </p:nvSpPr>
        <p:spPr>
          <a:xfrm>
            <a:off x="4927433" y="3317487"/>
            <a:ext cx="6807373" cy="810308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  <p:txBody>
          <a:bodyPr wrap="square" lIns="144000" tIns="0" rIns="72000" bIns="0" rtlCol="0" anchor="ctr">
            <a:noAutofit/>
          </a:bodyPr>
          <a:lstStyle/>
          <a:p>
            <a:r>
              <a:rPr lang="sv-SE" sz="1400" b="1"/>
              <a:t>1.4 Meningsskapande i en sekulär tid</a:t>
            </a:r>
          </a:p>
          <a:p>
            <a:r>
              <a:rPr lang="sv-SE" sz="1400"/>
              <a:t>Hur kan vi skapa nya utgångspunkter för meningsskapande och sammanhang i livet, som passar vår tid? Genom att lära över generationsgränser? Genom kultur?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8E8E0F9-6E76-4635-AF13-A6F278F1E607}"/>
              </a:ext>
            </a:extLst>
          </p:cNvPr>
          <p:cNvSpPr/>
          <p:nvPr/>
        </p:nvSpPr>
        <p:spPr>
          <a:xfrm>
            <a:off x="4927432" y="4238133"/>
            <a:ext cx="6807373" cy="656011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  <p:txBody>
          <a:bodyPr wrap="square" lIns="144000" tIns="0" rIns="72000" bIns="0" rtlCol="0" anchor="ctr">
            <a:noAutofit/>
          </a:bodyPr>
          <a:lstStyle/>
          <a:p>
            <a:r>
              <a:rPr lang="sv-SE" sz="1400" b="1"/>
              <a:t>1.5 Arbetsliv för personer med psykiatriska tillstånd </a:t>
            </a:r>
          </a:p>
          <a:p>
            <a:r>
              <a:rPr lang="sv-SE" sz="1400"/>
              <a:t>Hur ger vi personer med psykiatriska tillstånd bättre förutsättningar att delta i arbetslivet?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D88F328-DD9D-4A88-82FA-CDD2CD4B6135}"/>
              </a:ext>
            </a:extLst>
          </p:cNvPr>
          <p:cNvSpPr/>
          <p:nvPr/>
        </p:nvSpPr>
        <p:spPr>
          <a:xfrm>
            <a:off x="4927432" y="5004482"/>
            <a:ext cx="6807373" cy="500725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  <p:txBody>
          <a:bodyPr wrap="square" lIns="144000" tIns="0" rIns="72000" bIns="0" rtlCol="0" anchor="ctr">
            <a:noAutofit/>
          </a:bodyPr>
          <a:lstStyle/>
          <a:p>
            <a:r>
              <a:rPr lang="sv-SE" sz="1400" b="1"/>
              <a:t>1.6 Framtidstro i samhällsdiskussionen </a:t>
            </a:r>
          </a:p>
          <a:p>
            <a:r>
              <a:rPr lang="sv-SE" sz="1400"/>
              <a:t>Hur skapar vi framtidstro i samhällsdiskussionen?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41597F-A058-4192-A565-8FD24B9FC6E3}"/>
              </a:ext>
            </a:extLst>
          </p:cNvPr>
          <p:cNvSpPr/>
          <p:nvPr/>
        </p:nvSpPr>
        <p:spPr>
          <a:xfrm>
            <a:off x="4927432" y="5615543"/>
            <a:ext cx="6807373" cy="500725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  <p:txBody>
          <a:bodyPr wrap="square" lIns="144000" tIns="0" rIns="72000" bIns="0" rtlCol="0" anchor="ctr">
            <a:noAutofit/>
          </a:bodyPr>
          <a:lstStyle/>
          <a:p>
            <a:r>
              <a:rPr lang="sv-SE" sz="1400" b="1" dirty="0"/>
              <a:t>1.7 Samhällsmobilisering för narkotikaprevention</a:t>
            </a:r>
            <a:endParaRPr lang="sv-SE" sz="1400" dirty="0"/>
          </a:p>
          <a:p>
            <a:r>
              <a:rPr lang="sv-SE" sz="1400" dirty="0"/>
              <a:t>Hur kan vi ta ett gemensamt ansvar för att minska narkotikakonsumtionen?</a:t>
            </a:r>
          </a:p>
        </p:txBody>
      </p:sp>
    </p:spTree>
    <p:extLst>
      <p:ext uri="{BB962C8B-B14F-4D97-AF65-F5344CB8AC3E}">
        <p14:creationId xmlns:p14="http://schemas.microsoft.com/office/powerpoint/2010/main" val="3552068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E2A7F9-43AF-4D75-AA3E-103D80B4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44" y="915728"/>
            <a:ext cx="4300103" cy="714501"/>
          </a:xfrm>
        </p:spPr>
        <p:txBody>
          <a:bodyPr/>
          <a:lstStyle/>
          <a:p>
            <a:pPr rtl="0" eaLnBrk="1" latinLnBrk="0" hangingPunct="1"/>
            <a:r>
              <a:rPr lang="sv-SE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Individer som är rustade för att nå sin fulla potential och välmående</a:t>
            </a:r>
            <a:endParaRPr lang="sv-SE" sz="2000" dirty="0">
              <a:effectLst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67F09A-BB6D-4E42-9BFE-4B04618D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444" y="1775888"/>
            <a:ext cx="3983228" cy="321904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</p:pic>
      <p:sp>
        <p:nvSpPr>
          <p:cNvPr id="20" name="Trapezoid 19">
            <a:extLst>
              <a:ext uri="{FF2B5EF4-FFF2-40B4-BE49-F238E27FC236}">
                <a16:creationId xmlns:a16="http://schemas.microsoft.com/office/drawing/2014/main" id="{577ACCDD-67EF-496C-AFA3-FE117E6AB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2098563" y="3159178"/>
            <a:ext cx="5230679" cy="452461"/>
          </a:xfrm>
          <a:prstGeom prst="trapezoid">
            <a:avLst>
              <a:gd name="adj" fmla="val 213013"/>
            </a:avLst>
          </a:prstGeom>
          <a:solidFill>
            <a:srgbClr val="B5E4FB"/>
          </a:solidFill>
          <a:ln>
            <a:solidFill>
              <a:srgbClr val="B5E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B2D705-E031-422F-BE79-4AB9B7EF54A9}"/>
              </a:ext>
            </a:extLst>
          </p:cNvPr>
          <p:cNvSpPr/>
          <p:nvPr/>
        </p:nvSpPr>
        <p:spPr>
          <a:xfrm>
            <a:off x="4940133" y="196288"/>
            <a:ext cx="5867567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Förslag nationella </a:t>
            </a:r>
            <a:r>
              <a:rPr kumimoji="0" lang="sv-SE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delarenor: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39CB2A5-3EDD-4C3A-AC3A-DA28A784697C}"/>
              </a:ext>
            </a:extLst>
          </p:cNvPr>
          <p:cNvSpPr/>
          <p:nvPr/>
        </p:nvSpPr>
        <p:spPr>
          <a:xfrm>
            <a:off x="4927432" y="656731"/>
            <a:ext cx="6807373" cy="798196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  <p:txBody>
          <a:bodyPr wrap="square" lIns="144000" tIns="0" rIns="72000" bIns="0" rtlCol="0" anchor="ctr">
            <a:noAutofit/>
          </a:bodyPr>
          <a:lstStyle/>
          <a:p>
            <a:r>
              <a:rPr lang="sv-SE" sz="1600" b="1" dirty="0"/>
              <a:t>2.1 Fungerande skolgång för barn och unga med NPF</a:t>
            </a:r>
          </a:p>
          <a:p>
            <a:r>
              <a:rPr lang="sv-SE" sz="1600" dirty="0"/>
              <a:t>Hur skapar vi förutsättningar för en fungerande skolgång för barn och unga med NPF?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62DD4D6-E5FD-40F9-A890-8951066FE9FB}"/>
              </a:ext>
            </a:extLst>
          </p:cNvPr>
          <p:cNvSpPr/>
          <p:nvPr/>
        </p:nvSpPr>
        <p:spPr>
          <a:xfrm>
            <a:off x="4927432" y="1559668"/>
            <a:ext cx="6807373" cy="798196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  <p:txBody>
          <a:bodyPr wrap="square" lIns="144000" tIns="0" rIns="72000" bIns="0" rtlCol="0" anchor="ctr">
            <a:noAutofit/>
          </a:bodyPr>
          <a:lstStyle/>
          <a:p>
            <a:r>
              <a:rPr lang="sv-SE" sz="1600" b="1"/>
              <a:t>2.2 Etisk stress i arbetslivet</a:t>
            </a:r>
          </a:p>
          <a:p>
            <a:r>
              <a:rPr lang="sv-SE" sz="1600"/>
              <a:t>Vad kan vi göra för att minska den etiska stress som kan uppstå exempelvis inom sjukvården?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582A718-94B4-4BD9-91C3-138C6FBA41FF}"/>
              </a:ext>
            </a:extLst>
          </p:cNvPr>
          <p:cNvSpPr/>
          <p:nvPr/>
        </p:nvSpPr>
        <p:spPr>
          <a:xfrm>
            <a:off x="4927432" y="2462605"/>
            <a:ext cx="6807373" cy="554532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  <p:txBody>
          <a:bodyPr wrap="square" lIns="144000" tIns="0" rIns="72000" bIns="0" rtlCol="0" anchor="ctr">
            <a:noAutofit/>
          </a:bodyPr>
          <a:lstStyle/>
          <a:p>
            <a:pPr marL="0" lvl="1"/>
            <a:r>
              <a:rPr lang="sv-SE" sz="1600" b="1"/>
              <a:t>2.3 Huskurer för psykisk hälsa </a:t>
            </a:r>
          </a:p>
          <a:p>
            <a:pPr lvl="0" defTabSz="1243880">
              <a:defRPr/>
            </a:pPr>
            <a:r>
              <a:rPr lang="sv-SE" sz="1600">
                <a:solidFill>
                  <a:schemeClr val="dk1"/>
                </a:solidFill>
              </a:rPr>
              <a:t>Hur kan vi utveckla och sprida egenvårdsråd för psykisk hälsa? </a:t>
            </a:r>
            <a:endParaRPr lang="sv-SE" sz="160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F0CD1E8-003C-490B-8DDB-5E2AD8590F33}"/>
              </a:ext>
            </a:extLst>
          </p:cNvPr>
          <p:cNvSpPr/>
          <p:nvPr/>
        </p:nvSpPr>
        <p:spPr>
          <a:xfrm>
            <a:off x="4927432" y="3121878"/>
            <a:ext cx="6807373" cy="529242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  <p:txBody>
          <a:bodyPr wrap="square" lIns="144000" tIns="0" rIns="72000" bIns="0" rtlCol="0" anchor="ctr">
            <a:noAutofit/>
          </a:bodyPr>
          <a:lstStyle/>
          <a:p>
            <a:pPr marL="0" lvl="1"/>
            <a:r>
              <a:rPr lang="sv-SE" sz="1600" b="1" dirty="0"/>
              <a:t>2.4 Rusta barn och unga </a:t>
            </a:r>
          </a:p>
          <a:p>
            <a:r>
              <a:rPr lang="sv-SE" sz="1600" dirty="0"/>
              <a:t>Hur rustar vi barn och unga att hantera livets krav och påfrestningar?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ADB6EA4-3BC3-4A18-8C23-A08A3DA82F8A}"/>
              </a:ext>
            </a:extLst>
          </p:cNvPr>
          <p:cNvSpPr/>
          <p:nvPr/>
        </p:nvSpPr>
        <p:spPr>
          <a:xfrm>
            <a:off x="4927432" y="3755861"/>
            <a:ext cx="6807373" cy="554533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  <p:txBody>
          <a:bodyPr wrap="square" lIns="144000" tIns="0" rIns="72000" bIns="0" rtlCol="0" anchor="ctr">
            <a:noAutofit/>
          </a:bodyPr>
          <a:lstStyle/>
          <a:p>
            <a:r>
              <a:rPr lang="sv-SE" sz="1600" b="1"/>
              <a:t>2.5 Ofrivillig ensamhet bland äldre</a:t>
            </a:r>
          </a:p>
          <a:p>
            <a:r>
              <a:rPr lang="sv-SE" sz="1600"/>
              <a:t>Hur kan vi minska ofrivillig ensamhet bland äldre?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37F9B29-E1B3-4DDE-ACA1-B58F290753DF}"/>
              </a:ext>
            </a:extLst>
          </p:cNvPr>
          <p:cNvSpPr/>
          <p:nvPr/>
        </p:nvSpPr>
        <p:spPr>
          <a:xfrm>
            <a:off x="4927432" y="4415135"/>
            <a:ext cx="6807373" cy="798196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  <p:txBody>
          <a:bodyPr wrap="square" lIns="144000" tIns="0" rIns="72000" bIns="0" rtlCol="0" anchor="ctr">
            <a:noAutofit/>
          </a:bodyPr>
          <a:lstStyle/>
          <a:p>
            <a:r>
              <a:rPr lang="sv-SE" sz="1600" b="1"/>
              <a:t>2.6 Miljö och fysisk aktivitet för psykisk hälsa</a:t>
            </a:r>
          </a:p>
          <a:p>
            <a:pPr lvl="0" defTabSz="1243880">
              <a:defRPr/>
            </a:pPr>
            <a:r>
              <a:rPr lang="sv-SE" sz="1600"/>
              <a:t>Hur kan individens psykiska hälsa främjas genom exempelvis fysisk aktivitet och naturupplevelser?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1DE0429-4FCD-4DAD-B47A-D6F643A3ECE9}"/>
              </a:ext>
            </a:extLst>
          </p:cNvPr>
          <p:cNvSpPr/>
          <p:nvPr/>
        </p:nvSpPr>
        <p:spPr>
          <a:xfrm>
            <a:off x="4927432" y="5328011"/>
            <a:ext cx="6807373" cy="798196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  <p:txBody>
          <a:bodyPr wrap="square" lIns="144000" tIns="0" rIns="72000" bIns="0" rtlCol="0" anchor="ctr">
            <a:noAutofit/>
          </a:bodyPr>
          <a:lstStyle/>
          <a:p>
            <a:r>
              <a:rPr lang="sv-SE" sz="1600" b="1" dirty="0"/>
              <a:t>2.7 Hälsofrämjande digitalt liv</a:t>
            </a:r>
          </a:p>
          <a:p>
            <a:pPr lvl="0" defTabSz="1243880">
              <a:defRPr/>
            </a:pPr>
            <a:r>
              <a:rPr lang="sv-SE" sz="1600" dirty="0"/>
              <a:t>Hur kan vi hjälpa människor att ha ett hälsofrämjande digitalt liv, i fråga om exempelvis tillgänglighet?</a:t>
            </a:r>
          </a:p>
        </p:txBody>
      </p:sp>
    </p:spTree>
    <p:extLst>
      <p:ext uri="{BB962C8B-B14F-4D97-AF65-F5344CB8AC3E}">
        <p14:creationId xmlns:p14="http://schemas.microsoft.com/office/powerpoint/2010/main" val="1004319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0DFA83-F5B5-4B07-83C5-36E0AAA3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44" y="945867"/>
            <a:ext cx="4435689" cy="714501"/>
          </a:xfrm>
        </p:spPr>
        <p:txBody>
          <a:bodyPr/>
          <a:lstStyle/>
          <a:p>
            <a:pPr rtl="0" eaLnBrk="1" latinLnBrk="0" hangingPunct="1"/>
            <a:r>
              <a:rPr lang="sv-SE" sz="20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Hållbara stöd till de som behöver</a:t>
            </a:r>
            <a:endParaRPr lang="sv-SE" dirty="0"/>
          </a:p>
        </p:txBody>
      </p:sp>
      <p:sp>
        <p:nvSpPr>
          <p:cNvPr id="40" name="Trapezoid 39">
            <a:extLst>
              <a:ext uri="{FF2B5EF4-FFF2-40B4-BE49-F238E27FC236}">
                <a16:creationId xmlns:a16="http://schemas.microsoft.com/office/drawing/2014/main" id="{C734B011-FA07-48F9-8866-DDD2F7993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2098563" y="3159178"/>
            <a:ext cx="5230679" cy="452461"/>
          </a:xfrm>
          <a:prstGeom prst="trapezoid">
            <a:avLst>
              <a:gd name="adj" fmla="val 213013"/>
            </a:avLst>
          </a:prstGeom>
          <a:solidFill>
            <a:srgbClr val="B5E4FB"/>
          </a:solidFill>
          <a:ln>
            <a:solidFill>
              <a:srgbClr val="B5E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73F057F-3BA4-43E6-B1A5-44A0A7A6B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444" y="1775888"/>
            <a:ext cx="3983228" cy="3219040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D5EA518-4D91-4A1B-B5F3-58EB7C4EE14C}"/>
              </a:ext>
            </a:extLst>
          </p:cNvPr>
          <p:cNvSpPr/>
          <p:nvPr/>
        </p:nvSpPr>
        <p:spPr>
          <a:xfrm>
            <a:off x="4940133" y="196288"/>
            <a:ext cx="5867567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Förslag nationella </a:t>
            </a:r>
            <a:r>
              <a:rPr kumimoji="0" lang="sv-SE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delarenor: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46AB19-0090-497F-9552-0C2461445EF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927432" y="656731"/>
            <a:ext cx="6807373" cy="864000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  <p:txBody>
          <a:bodyPr wrap="square" lIns="144000" tIns="0" rIns="72000" bIns="0" rtlCol="0" anchor="ctr">
            <a:noAutofit/>
          </a:bodyPr>
          <a:lstStyle/>
          <a:p>
            <a:pPr lvl="0" defTabSz="1243880">
              <a:defRPr/>
            </a:pPr>
            <a:r>
              <a:rPr lang="sv-SE" sz="1600" b="1" dirty="0"/>
              <a:t>3.1 Hela samhällets suicidprevention</a:t>
            </a:r>
          </a:p>
          <a:p>
            <a:r>
              <a:rPr lang="sv-SE" sz="1600" dirty="0"/>
              <a:t>Vad kan göras tvärs hela samhället för att förbättra det suicidpreventiva arbetet?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64711CC-5BE6-4A1D-9632-EBE27918B936}"/>
              </a:ext>
            </a:extLst>
          </p:cNvPr>
          <p:cNvSpPr/>
          <p:nvPr/>
        </p:nvSpPr>
        <p:spPr>
          <a:xfrm>
            <a:off x="4940133" y="1614800"/>
            <a:ext cx="6807373" cy="864000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  <p:txBody>
          <a:bodyPr wrap="square" lIns="144000" tIns="0" rIns="72000" bIns="0" rtlCol="0" anchor="ctr">
            <a:noAutofit/>
          </a:bodyPr>
          <a:lstStyle/>
          <a:p>
            <a:r>
              <a:rPr lang="sv-SE" sz="1600" b="1" dirty="0"/>
              <a:t>3.2 </a:t>
            </a:r>
            <a:r>
              <a:rPr lang="sv-SE" sz="1600" b="1" dirty="0">
                <a:ea typeface="Georgia" panose="02040502050405020303" pitchFamily="18" charset="0"/>
                <a:cs typeface="Times New Roman" panose="02020603050405020304" pitchFamily="18" charset="0"/>
              </a:rPr>
              <a:t>Smart tillgänglighet till hjälp</a:t>
            </a:r>
          </a:p>
          <a:p>
            <a:r>
              <a:rPr lang="sv-SE" sz="1600" dirty="0"/>
              <a:t>Hur kan tillgängligheten till första linjen på distans och digitalt förbättras</a:t>
            </a:r>
            <a:r>
              <a:rPr lang="sv-SE" sz="1600" i="1" dirty="0"/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589D130-D162-47DB-8FCE-9AC8BC963633}"/>
              </a:ext>
            </a:extLst>
          </p:cNvPr>
          <p:cNvSpPr/>
          <p:nvPr/>
        </p:nvSpPr>
        <p:spPr>
          <a:xfrm>
            <a:off x="4927432" y="2572869"/>
            <a:ext cx="6807373" cy="864000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  <p:txBody>
          <a:bodyPr wrap="square" lIns="144000" tIns="0" rIns="72000" bIns="0" rtlCol="0" anchor="ctr">
            <a:noAutofit/>
          </a:bodyPr>
          <a:lstStyle/>
          <a:p>
            <a:pPr marL="0" lvl="1"/>
            <a:r>
              <a:rPr lang="sv-SE" sz="1600" b="1"/>
              <a:t>3.3 </a:t>
            </a:r>
            <a:r>
              <a:rPr lang="sv-SE" sz="1600" b="1">
                <a:ea typeface="Georgia" panose="02040502050405020303" pitchFamily="18" charset="0"/>
                <a:cs typeface="Times New Roman" panose="02020603050405020304" pitchFamily="18" charset="0"/>
              </a:rPr>
              <a:t>Lokalt stöd för utsatta områden </a:t>
            </a:r>
          </a:p>
          <a:p>
            <a:pPr lvl="0" defTabSz="1243880">
              <a:defRPr/>
            </a:pPr>
            <a:r>
              <a:rPr lang="sv-SE" sz="1600">
                <a:solidFill>
                  <a:schemeClr val="dk1"/>
                </a:solidFill>
              </a:rPr>
              <a:t>Hur kan olika aktörer samverka för att ge ett kraftfullt stöd i utsatta områden?</a:t>
            </a:r>
            <a:endParaRPr lang="sv-SE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06E20FA-8619-4927-A940-AD5EF2B0DDD8}"/>
              </a:ext>
            </a:extLst>
          </p:cNvPr>
          <p:cNvSpPr/>
          <p:nvPr/>
        </p:nvSpPr>
        <p:spPr>
          <a:xfrm>
            <a:off x="4927432" y="3530938"/>
            <a:ext cx="6807373" cy="864000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  <p:txBody>
          <a:bodyPr wrap="square" lIns="144000" tIns="0" rIns="72000" bIns="0" rtlCol="0" anchor="ctr">
            <a:noAutofit/>
          </a:bodyPr>
          <a:lstStyle/>
          <a:p>
            <a:pPr marL="0" lvl="1"/>
            <a:r>
              <a:rPr lang="sv-SE" sz="1600" b="1"/>
              <a:t>3.4 </a:t>
            </a:r>
            <a:r>
              <a:rPr lang="sv-SE" sz="1600" b="1">
                <a:ea typeface="Georgia" panose="02040502050405020303" pitchFamily="18" charset="0"/>
                <a:cs typeface="Times New Roman" panose="02020603050405020304" pitchFamily="18" charset="0"/>
              </a:rPr>
              <a:t>Utökat anhörigstöd</a:t>
            </a:r>
          </a:p>
          <a:p>
            <a:r>
              <a:rPr lang="sv-SE" sz="1600"/>
              <a:t>Hur kan samhället på bättre sätt stödja anhöriga (barn, unga, vuxna och äldre)?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15F9863-B68E-405E-ACE3-10B35A6A0E47}"/>
              </a:ext>
            </a:extLst>
          </p:cNvPr>
          <p:cNvSpPr/>
          <p:nvPr/>
        </p:nvSpPr>
        <p:spPr>
          <a:xfrm>
            <a:off x="4927432" y="4489007"/>
            <a:ext cx="6807373" cy="669191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  <p:txBody>
          <a:bodyPr wrap="square" lIns="144000" tIns="0" rIns="72000" bIns="0" rtlCol="0" anchor="ctr">
            <a:noAutofit/>
          </a:bodyPr>
          <a:lstStyle/>
          <a:p>
            <a:r>
              <a:rPr lang="sv-SE" sz="1600" b="1" dirty="0"/>
              <a:t>3.5 </a:t>
            </a:r>
            <a:r>
              <a:rPr lang="sv-SE" sz="1600" b="1" dirty="0">
                <a:ea typeface="Georgia" panose="02040502050405020303" pitchFamily="18" charset="0"/>
                <a:cs typeface="Times New Roman" panose="02020603050405020304" pitchFamily="18" charset="0"/>
              </a:rPr>
              <a:t>Ändamålsenliga insatser för äldre med psykiatriska problem</a:t>
            </a:r>
            <a:endParaRPr lang="sv-SE" sz="1600" b="1" dirty="0"/>
          </a:p>
          <a:p>
            <a:r>
              <a:rPr lang="sv-SE" sz="1600" dirty="0"/>
              <a:t>Hur kan äldrepsykiatrin bli mer ändamålsenlig?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0A1538-320B-428C-A355-C389EC06A977}"/>
              </a:ext>
            </a:extLst>
          </p:cNvPr>
          <p:cNvSpPr/>
          <p:nvPr/>
        </p:nvSpPr>
        <p:spPr>
          <a:xfrm>
            <a:off x="4927432" y="5252268"/>
            <a:ext cx="6807373" cy="864000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38100" cmpd="sng">
            <a:solidFill>
              <a:srgbClr val="B5E4FB"/>
            </a:solidFill>
          </a:ln>
        </p:spPr>
        <p:txBody>
          <a:bodyPr wrap="square" lIns="144000" tIns="0" rIns="72000" bIns="0" rtlCol="0" anchor="ctr">
            <a:noAutofit/>
          </a:bodyPr>
          <a:lstStyle/>
          <a:p>
            <a:r>
              <a:rPr lang="sv-SE" sz="1600" b="1" dirty="0"/>
              <a:t>3.6 Migration och psykisk hälsa</a:t>
            </a:r>
          </a:p>
          <a:p>
            <a:r>
              <a:rPr lang="sv-SE" sz="1600" dirty="0"/>
              <a:t>Hur kan insatser för asylsökandes och nyanländas psykiska hälsa förbättras</a:t>
            </a:r>
          </a:p>
        </p:txBody>
      </p:sp>
    </p:spTree>
    <p:extLst>
      <p:ext uri="{BB962C8B-B14F-4D97-AF65-F5344CB8AC3E}">
        <p14:creationId xmlns:p14="http://schemas.microsoft.com/office/powerpoint/2010/main" val="1363598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3C710EF6-952E-472A-9283-7D66F395EE4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125"/>
            <a:ext cx="11337925" cy="714375"/>
          </a:xfrm>
        </p:spPr>
        <p:txBody>
          <a:bodyPr/>
          <a:lstStyle/>
          <a:p>
            <a:r>
              <a:rPr lang="sv-SE" dirty="0"/>
              <a:t>Under våren 2020 startades sju delarenor upp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EFF31C-8919-4461-8250-4BB9C9013896}"/>
              </a:ext>
            </a:extLst>
          </p:cNvPr>
          <p:cNvSpPr/>
          <p:nvPr/>
        </p:nvSpPr>
        <p:spPr>
          <a:xfrm>
            <a:off x="382975" y="1061095"/>
            <a:ext cx="3665555" cy="549575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Ett mer hälsofrämjande samhälle och levnadssätt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sv-SE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A7D5DF1-5D9F-4385-9F59-D21D0A4F2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45584" y="129255"/>
            <a:ext cx="915753" cy="714501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19050" cmpd="sng">
            <a:solidFill>
              <a:srgbClr val="B5E4FB"/>
            </a:solidFill>
          </a:ln>
        </p:spPr>
        <p:txBody>
          <a:bodyPr wrap="square" lIns="36000" tIns="0" rIns="3600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Ej uppstartad</a:t>
            </a:r>
          </a:p>
        </p:txBody>
      </p:sp>
      <p:grpSp>
        <p:nvGrpSpPr>
          <p:cNvPr id="11" name="Grupp 10" descr="Blå figur - Uppstartad.">
            <a:extLst>
              <a:ext uri="{FF2B5EF4-FFF2-40B4-BE49-F238E27FC236}">
                <a16:creationId xmlns:a16="http://schemas.microsoft.com/office/drawing/2014/main" id="{368E21A4-553F-4596-AFA4-EE30353930D6}"/>
              </a:ext>
            </a:extLst>
          </p:cNvPr>
          <p:cNvGrpSpPr/>
          <p:nvPr/>
        </p:nvGrpSpPr>
        <p:grpSpPr>
          <a:xfrm>
            <a:off x="10965521" y="96081"/>
            <a:ext cx="915753" cy="747675"/>
            <a:chOff x="10965521" y="96081"/>
            <a:chExt cx="915753" cy="747675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2DF331F0-2605-4655-992F-D9F1C8EB2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65521" y="129255"/>
              <a:ext cx="915753" cy="714501"/>
            </a:xfrm>
            <a:prstGeom prst="roundRect">
              <a:avLst>
                <a:gd name="adj" fmla="val 27560"/>
              </a:avLst>
            </a:prstGeom>
            <a:solidFill>
              <a:srgbClr val="89D2F7"/>
            </a:solidFill>
            <a:ln w="19050" cmpd="sng">
              <a:solidFill>
                <a:srgbClr val="89D2F7"/>
              </a:solidFill>
            </a:ln>
          </p:spPr>
          <p:txBody>
            <a:bodyPr wrap="square" lIns="36000" tIns="0" rIns="3600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Uppstartad</a:t>
              </a: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499E13A8-A46C-4E0C-B323-B554A4A25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23527" y="96081"/>
              <a:ext cx="325579" cy="297648"/>
            </a:xfrm>
            <a:prstGeom prst="rect">
              <a:avLst/>
            </a:prstGeom>
          </p:spPr>
        </p:pic>
      </p:grpSp>
      <p:sp>
        <p:nvSpPr>
          <p:cNvPr id="33" name="Rectangle: Rounded Corners 32" descr="Ej uppstartad">
            <a:extLst>
              <a:ext uri="{FF2B5EF4-FFF2-40B4-BE49-F238E27FC236}">
                <a16:creationId xmlns:a16="http://schemas.microsoft.com/office/drawing/2014/main" id="{2FE15D42-686D-4E21-8E4B-489AD27ABC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82977" y="1631594"/>
            <a:ext cx="3600000" cy="626515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19050" cmpd="sng">
            <a:solidFill>
              <a:srgbClr val="B5E4FB"/>
            </a:solidFill>
          </a:ln>
        </p:spPr>
        <p:txBody>
          <a:bodyPr wrap="square" lIns="36000" tIns="0" rIns="18000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1.1 Mediabild och psykisk hälsa</a:t>
            </a:r>
          </a:p>
        </p:txBody>
      </p:sp>
      <p:sp>
        <p:nvSpPr>
          <p:cNvPr id="35" name="Rectangle: Rounded Corners 34" descr="Ej uppstartad">
            <a:extLst>
              <a:ext uri="{FF2B5EF4-FFF2-40B4-BE49-F238E27FC236}">
                <a16:creationId xmlns:a16="http://schemas.microsoft.com/office/drawing/2014/main" id="{E7C37C65-9923-4EF0-BA2D-E02420842D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82977" y="2296671"/>
            <a:ext cx="3600000" cy="626515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19050" cmpd="sng">
            <a:solidFill>
              <a:srgbClr val="B5E4FB"/>
            </a:solidFill>
          </a:ln>
        </p:spPr>
        <p:txBody>
          <a:bodyPr wrap="square" lIns="36000" tIns="0" rIns="18000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1.2 Urbaniseringskonsekvenser i stad och land </a:t>
            </a:r>
          </a:p>
        </p:txBody>
      </p:sp>
      <p:sp>
        <p:nvSpPr>
          <p:cNvPr id="37" name="Rectangle: Rounded Corners 36" descr="Ej uppstartad">
            <a:extLst>
              <a:ext uri="{FF2B5EF4-FFF2-40B4-BE49-F238E27FC236}">
                <a16:creationId xmlns:a16="http://schemas.microsoft.com/office/drawing/2014/main" id="{D9D24327-5579-4FA8-BBFB-BD6ACA38C6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82977" y="2961747"/>
            <a:ext cx="3600000" cy="626515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19050" cmpd="sng">
            <a:solidFill>
              <a:srgbClr val="B5E4FB"/>
            </a:solidFill>
          </a:ln>
        </p:spPr>
        <p:txBody>
          <a:bodyPr wrap="square" lIns="36000" tIns="0" rIns="18000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1.3 Samhällsdiskussion om sociala medier</a:t>
            </a:r>
          </a:p>
        </p:txBody>
      </p:sp>
      <p:grpSp>
        <p:nvGrpSpPr>
          <p:cNvPr id="4" name="Grupp 3" descr="Uppstartad. 1.4 Meningsskapande i en sekulär tid">
            <a:extLst>
              <a:ext uri="{FF2B5EF4-FFF2-40B4-BE49-F238E27FC236}">
                <a16:creationId xmlns:a16="http://schemas.microsoft.com/office/drawing/2014/main" id="{E5CC5308-DA17-4E30-AF47-C7040B4D8F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82977" y="3626823"/>
            <a:ext cx="3600000" cy="626515"/>
            <a:chOff x="382977" y="3626823"/>
            <a:chExt cx="3600000" cy="626515"/>
          </a:xfrm>
        </p:grpSpPr>
        <p:sp>
          <p:nvSpPr>
            <p:cNvPr id="36" name="Rectangle: Rounded Corners 35" descr="Uppstartad">
              <a:extLst>
                <a:ext uri="{FF2B5EF4-FFF2-40B4-BE49-F238E27FC236}">
                  <a16:creationId xmlns:a16="http://schemas.microsoft.com/office/drawing/2014/main" id="{0E8645CD-A617-4266-A511-5C3A4EF66D7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82977" y="3626823"/>
              <a:ext cx="3600000" cy="626515"/>
            </a:xfrm>
            <a:prstGeom prst="roundRect">
              <a:avLst>
                <a:gd name="adj" fmla="val 27560"/>
              </a:avLst>
            </a:prstGeom>
            <a:solidFill>
              <a:srgbClr val="89D2F7"/>
            </a:solidFill>
            <a:ln w="19050" cmpd="sng">
              <a:solidFill>
                <a:srgbClr val="89D2F7"/>
              </a:solidFill>
            </a:ln>
          </p:spPr>
          <p:txBody>
            <a:bodyPr wrap="square" lIns="36000" tIns="0" rIns="18000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1.4 Meningsskapande i en sekulär tid</a:t>
              </a: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0B1785EB-6E83-4DB2-98B5-7E6320DC3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25776" y="3835361"/>
              <a:ext cx="457200" cy="417977"/>
            </a:xfrm>
            <a:prstGeom prst="rect">
              <a:avLst/>
            </a:prstGeom>
          </p:spPr>
        </p:pic>
      </p:grpSp>
      <p:sp>
        <p:nvSpPr>
          <p:cNvPr id="34" name="Rectangle: Rounded Corners 33" descr="Ej uppstartad">
            <a:extLst>
              <a:ext uri="{FF2B5EF4-FFF2-40B4-BE49-F238E27FC236}">
                <a16:creationId xmlns:a16="http://schemas.microsoft.com/office/drawing/2014/main" id="{E8E8E0F9-6E76-4635-AF13-A6F278F1E6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82976" y="4291900"/>
            <a:ext cx="3600000" cy="626515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19050" cmpd="sng">
            <a:solidFill>
              <a:srgbClr val="B5E4FB"/>
            </a:solidFill>
          </a:ln>
        </p:spPr>
        <p:txBody>
          <a:bodyPr wrap="square" lIns="36000" tIns="0" rIns="18000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1.5 Arbetsliv för personer med psykiatriska tillstånd </a:t>
            </a:r>
          </a:p>
        </p:txBody>
      </p:sp>
      <p:sp>
        <p:nvSpPr>
          <p:cNvPr id="19" name="Rectangle: Rounded Corners 18" descr="Ej uppstartad">
            <a:extLst>
              <a:ext uri="{FF2B5EF4-FFF2-40B4-BE49-F238E27FC236}">
                <a16:creationId xmlns:a16="http://schemas.microsoft.com/office/drawing/2014/main" id="{BD88F328-DD9D-4A88-82FA-CDD2CD4B61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82976" y="4956976"/>
            <a:ext cx="3600000" cy="626515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19050" cmpd="sng">
            <a:solidFill>
              <a:srgbClr val="B5E4FB"/>
            </a:solidFill>
          </a:ln>
        </p:spPr>
        <p:txBody>
          <a:bodyPr wrap="square" lIns="36000" tIns="0" rIns="18000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1.6 Framtidstro i samhällsdiskussionen </a:t>
            </a:r>
          </a:p>
        </p:txBody>
      </p:sp>
      <p:grpSp>
        <p:nvGrpSpPr>
          <p:cNvPr id="5" name="Grupp 4" descr="Uppstartad. 1.7 Samhällsmobiliseringnör narkotikaprevention">
            <a:extLst>
              <a:ext uri="{FF2B5EF4-FFF2-40B4-BE49-F238E27FC236}">
                <a16:creationId xmlns:a16="http://schemas.microsoft.com/office/drawing/2014/main" id="{CA44566A-4F6C-4F45-AD37-FDE8CE836380}"/>
              </a:ext>
            </a:extLst>
          </p:cNvPr>
          <p:cNvGrpSpPr/>
          <p:nvPr/>
        </p:nvGrpSpPr>
        <p:grpSpPr>
          <a:xfrm>
            <a:off x="382976" y="5622051"/>
            <a:ext cx="3600000" cy="626515"/>
            <a:chOff x="382976" y="5622051"/>
            <a:chExt cx="3600000" cy="626515"/>
          </a:xfrm>
        </p:grpSpPr>
        <p:sp>
          <p:nvSpPr>
            <p:cNvPr id="18" name="Rectangle: Rounded Corners 17" descr="Uppstartad">
              <a:extLst>
                <a:ext uri="{FF2B5EF4-FFF2-40B4-BE49-F238E27FC236}">
                  <a16:creationId xmlns:a16="http://schemas.microsoft.com/office/drawing/2014/main" id="{6F41597F-A058-4192-A565-8FD24B9FC6E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82976" y="5622051"/>
              <a:ext cx="3600000" cy="626515"/>
            </a:xfrm>
            <a:prstGeom prst="roundRect">
              <a:avLst>
                <a:gd name="adj" fmla="val 27560"/>
              </a:avLst>
            </a:prstGeom>
            <a:solidFill>
              <a:srgbClr val="89D2F7"/>
            </a:solidFill>
            <a:ln w="19050" cmpd="sng">
              <a:solidFill>
                <a:srgbClr val="89D2F7"/>
              </a:solidFill>
            </a:ln>
          </p:spPr>
          <p:txBody>
            <a:bodyPr wrap="square" lIns="36000" tIns="0" rIns="18000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1.7 Samhällsmobilisering för narkotikaprevention</a:t>
              </a:r>
              <a:endPara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6C456940-C319-499F-B169-3257D7321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25776" y="5825856"/>
              <a:ext cx="457200" cy="417977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62E9F3F-AAF8-466F-AFA7-F4B1838064F2}"/>
              </a:ext>
            </a:extLst>
          </p:cNvPr>
          <p:cNvSpPr/>
          <p:nvPr/>
        </p:nvSpPr>
        <p:spPr>
          <a:xfrm>
            <a:off x="4225613" y="1061095"/>
            <a:ext cx="3740775" cy="549575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2. Individer som är rustade för att nå sin fulla potential och välmående</a:t>
            </a:r>
          </a:p>
        </p:txBody>
      </p:sp>
      <p:sp>
        <p:nvSpPr>
          <p:cNvPr id="21" name="Rectangle: Rounded Corners 20" descr="Uppstartad">
            <a:extLst>
              <a:ext uri="{FF2B5EF4-FFF2-40B4-BE49-F238E27FC236}">
                <a16:creationId xmlns:a16="http://schemas.microsoft.com/office/drawing/2014/main" id="{1FAF82D1-F4C1-4218-A4A9-7A332BF4CD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296000" y="1631966"/>
            <a:ext cx="3600000" cy="626515"/>
          </a:xfrm>
          <a:prstGeom prst="roundRect">
            <a:avLst>
              <a:gd name="adj" fmla="val 27560"/>
            </a:avLst>
          </a:prstGeom>
          <a:solidFill>
            <a:srgbClr val="89D2F7"/>
          </a:solidFill>
          <a:ln w="19050" cmpd="sng">
            <a:solidFill>
              <a:srgbClr val="89D2F7"/>
            </a:solidFill>
          </a:ln>
        </p:spPr>
        <p:txBody>
          <a:bodyPr wrap="square" lIns="36000" tIns="0" rIns="18000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2.1 Fungerande skolgång för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barn och unga med NPF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E9064B4D-5BD3-4488-B8C0-DB46F7FDD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6712" y="1835001"/>
            <a:ext cx="457200" cy="417977"/>
          </a:xfrm>
          <a:prstGeom prst="rect">
            <a:avLst/>
          </a:prstGeom>
        </p:spPr>
      </p:pic>
      <p:sp>
        <p:nvSpPr>
          <p:cNvPr id="22" name="Rectangle: Rounded Corners 21" descr="Ej uppstartad">
            <a:extLst>
              <a:ext uri="{FF2B5EF4-FFF2-40B4-BE49-F238E27FC236}">
                <a16:creationId xmlns:a16="http://schemas.microsoft.com/office/drawing/2014/main" id="{1533D27F-E247-430A-AFB8-4785BDEF63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296000" y="2297703"/>
            <a:ext cx="3600000" cy="626515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19050" cmpd="sng">
            <a:solidFill>
              <a:srgbClr val="B5E4FB"/>
            </a:solidFill>
          </a:ln>
        </p:spPr>
        <p:txBody>
          <a:bodyPr wrap="square" lIns="36000" tIns="0" rIns="18000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2.2 Etisk stress i arbetslivet</a:t>
            </a:r>
          </a:p>
        </p:txBody>
      </p:sp>
      <p:grpSp>
        <p:nvGrpSpPr>
          <p:cNvPr id="7" name="Grupp 6" descr="Uppstartad. 2.3 Huskurer för psykisk hälsa">
            <a:extLst>
              <a:ext uri="{FF2B5EF4-FFF2-40B4-BE49-F238E27FC236}">
                <a16:creationId xmlns:a16="http://schemas.microsoft.com/office/drawing/2014/main" id="{1378BEFC-B2A8-4296-BDEC-DD1B444FFC90}"/>
              </a:ext>
            </a:extLst>
          </p:cNvPr>
          <p:cNvGrpSpPr/>
          <p:nvPr/>
        </p:nvGrpSpPr>
        <p:grpSpPr>
          <a:xfrm>
            <a:off x="4296000" y="2963440"/>
            <a:ext cx="3600000" cy="626515"/>
            <a:chOff x="4296000" y="2963440"/>
            <a:chExt cx="3600000" cy="62651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8F7BCA5-6A8A-4216-AB89-B96C89FF1F8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4296000" y="2963440"/>
              <a:ext cx="3600000" cy="626515"/>
            </a:xfrm>
            <a:prstGeom prst="roundRect">
              <a:avLst>
                <a:gd name="adj" fmla="val 27560"/>
              </a:avLst>
            </a:prstGeom>
            <a:solidFill>
              <a:srgbClr val="89D2F7"/>
            </a:solidFill>
            <a:ln w="19050" cmpd="sng">
              <a:solidFill>
                <a:srgbClr val="D3EFFD"/>
              </a:solidFill>
            </a:ln>
          </p:spPr>
          <p:txBody>
            <a:bodyPr wrap="square" lIns="36000" tIns="0" rIns="180000" bIns="0" rtlCol="0" anchor="ctr">
              <a:no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2.3 Huskurer för psykisk hälsa </a:t>
              </a:r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A1FAFC89-1030-496E-A1F1-44AFF0EF9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66712" y="3149702"/>
              <a:ext cx="457200" cy="417977"/>
            </a:xfrm>
            <a:prstGeom prst="rect">
              <a:avLst/>
            </a:prstGeom>
          </p:spPr>
        </p:pic>
      </p:grpSp>
      <p:sp>
        <p:nvSpPr>
          <p:cNvPr id="23" name="Rectangle: Rounded Corners 22" descr="Ej uppstartad">
            <a:extLst>
              <a:ext uri="{FF2B5EF4-FFF2-40B4-BE49-F238E27FC236}">
                <a16:creationId xmlns:a16="http://schemas.microsoft.com/office/drawing/2014/main" id="{1AA78A68-6DB6-4B03-A3B5-6B84F3E3403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296000" y="3629177"/>
            <a:ext cx="3600000" cy="626515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19050" cmpd="sng">
            <a:solidFill>
              <a:srgbClr val="B5E4FB"/>
            </a:solidFill>
          </a:ln>
        </p:spPr>
        <p:txBody>
          <a:bodyPr wrap="square" lIns="36000" tIns="0" rIns="180000" bIns="0" rtlCol="0" anchor="ctr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2.4 Rusta barn och unga </a:t>
            </a:r>
          </a:p>
        </p:txBody>
      </p:sp>
      <p:sp>
        <p:nvSpPr>
          <p:cNvPr id="25" name="Rectangle: Rounded Corners 24" descr="Ej uppstartad">
            <a:extLst>
              <a:ext uri="{FF2B5EF4-FFF2-40B4-BE49-F238E27FC236}">
                <a16:creationId xmlns:a16="http://schemas.microsoft.com/office/drawing/2014/main" id="{3CAB0ACF-9D81-45F5-BC5B-A06E705DF4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296000" y="4294914"/>
            <a:ext cx="3600000" cy="626515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19050" cmpd="sng">
            <a:solidFill>
              <a:srgbClr val="B5E4FB"/>
            </a:solidFill>
          </a:ln>
        </p:spPr>
        <p:txBody>
          <a:bodyPr wrap="square" lIns="36000" tIns="0" rIns="18000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 Ofrivillig ensamhet bland äldre</a:t>
            </a:r>
          </a:p>
        </p:txBody>
      </p:sp>
      <p:sp>
        <p:nvSpPr>
          <p:cNvPr id="27" name="Rectangle: Rounded Corners 26" descr="Ej uppstartad">
            <a:extLst>
              <a:ext uri="{FF2B5EF4-FFF2-40B4-BE49-F238E27FC236}">
                <a16:creationId xmlns:a16="http://schemas.microsoft.com/office/drawing/2014/main" id="{CF54AEF8-FFD3-4635-8A8B-E3F92AD3B2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296000" y="4960650"/>
            <a:ext cx="3600000" cy="626515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19050" cmpd="sng">
            <a:solidFill>
              <a:srgbClr val="B5E4FB"/>
            </a:solidFill>
          </a:ln>
        </p:spPr>
        <p:txBody>
          <a:bodyPr wrap="square" lIns="36000" tIns="0" rIns="18000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2.6 Miljö och fysisk aktivitet för psykisk hälsa</a:t>
            </a:r>
          </a:p>
        </p:txBody>
      </p:sp>
      <p:grpSp>
        <p:nvGrpSpPr>
          <p:cNvPr id="6" name="Grupp 5" descr="Uppstartad">
            <a:extLst>
              <a:ext uri="{FF2B5EF4-FFF2-40B4-BE49-F238E27FC236}">
                <a16:creationId xmlns:a16="http://schemas.microsoft.com/office/drawing/2014/main" id="{B1D3EBCD-402B-4CBF-B89B-DD14848C2AA9}"/>
              </a:ext>
            </a:extLst>
          </p:cNvPr>
          <p:cNvGrpSpPr/>
          <p:nvPr/>
        </p:nvGrpSpPr>
        <p:grpSpPr>
          <a:xfrm>
            <a:off x="4296000" y="5626387"/>
            <a:ext cx="3600000" cy="626515"/>
            <a:chOff x="4296000" y="5626387"/>
            <a:chExt cx="3600000" cy="62651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977833D-A447-46CE-A656-57D73D595F3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4296000" y="5626387"/>
              <a:ext cx="3600000" cy="626515"/>
            </a:xfrm>
            <a:prstGeom prst="roundRect">
              <a:avLst>
                <a:gd name="adj" fmla="val 27560"/>
              </a:avLst>
            </a:prstGeom>
            <a:solidFill>
              <a:srgbClr val="89D2F7"/>
            </a:solidFill>
            <a:ln w="19050" cmpd="sng">
              <a:solidFill>
                <a:srgbClr val="D3EFFD"/>
              </a:solidFill>
            </a:ln>
          </p:spPr>
          <p:txBody>
            <a:bodyPr wrap="square" lIns="36000" tIns="0" rIns="18000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2.7 Hälsofrämjande digitalt liv</a:t>
              </a:r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66A6D699-0E5B-47B7-870A-BD9B22BF68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66712" y="5796905"/>
              <a:ext cx="457200" cy="417977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DBD865E-20E6-4929-A331-03F9DC78D469}"/>
              </a:ext>
            </a:extLst>
          </p:cNvPr>
          <p:cNvSpPr/>
          <p:nvPr/>
        </p:nvSpPr>
        <p:spPr>
          <a:xfrm>
            <a:off x="8080949" y="1061095"/>
            <a:ext cx="3740775" cy="549575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3. Hållbara stöd till de som behöver</a:t>
            </a:r>
          </a:p>
        </p:txBody>
      </p:sp>
      <p:grpSp>
        <p:nvGrpSpPr>
          <p:cNvPr id="9" name="Grupp 8" descr="Uppstartad">
            <a:extLst>
              <a:ext uri="{FF2B5EF4-FFF2-40B4-BE49-F238E27FC236}">
                <a16:creationId xmlns:a16="http://schemas.microsoft.com/office/drawing/2014/main" id="{81535CDB-0E4D-4312-B7ED-CE6622D7B893}"/>
              </a:ext>
            </a:extLst>
          </p:cNvPr>
          <p:cNvGrpSpPr/>
          <p:nvPr/>
        </p:nvGrpSpPr>
        <p:grpSpPr>
          <a:xfrm>
            <a:off x="8221724" y="1631966"/>
            <a:ext cx="3600000" cy="626515"/>
            <a:chOff x="8221724" y="1631966"/>
            <a:chExt cx="3600000" cy="62651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00B10A8-2C07-45EC-ADA9-98C3802C183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8221724" y="1631966"/>
              <a:ext cx="3600000" cy="626515"/>
            </a:xfrm>
            <a:prstGeom prst="roundRect">
              <a:avLst>
                <a:gd name="adj" fmla="val 27560"/>
              </a:avLst>
            </a:prstGeom>
            <a:solidFill>
              <a:srgbClr val="89D2F7"/>
            </a:solidFill>
            <a:ln w="19050" cmpd="sng">
              <a:solidFill>
                <a:srgbClr val="89D2F7"/>
              </a:solidFill>
            </a:ln>
          </p:spPr>
          <p:txBody>
            <a:bodyPr wrap="square" lIns="36000" tIns="0" rIns="18000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3.1 Hela samhällets suicidprevention</a:t>
              </a:r>
            </a:p>
          </p:txBody>
        </p: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F69C657B-70E4-457A-B2B4-431C36A06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81487" y="1807589"/>
              <a:ext cx="457200" cy="417977"/>
            </a:xfrm>
            <a:prstGeom prst="rect">
              <a:avLst/>
            </a:prstGeom>
          </p:spPr>
        </p:pic>
      </p:grpSp>
      <p:grpSp>
        <p:nvGrpSpPr>
          <p:cNvPr id="10" name="Grupp 9" descr="Uppstartad. Smart tilgänglighet till hjälp.">
            <a:extLst>
              <a:ext uri="{FF2B5EF4-FFF2-40B4-BE49-F238E27FC236}">
                <a16:creationId xmlns:a16="http://schemas.microsoft.com/office/drawing/2014/main" id="{00DCC6E0-9FA2-486A-940A-A654494E478D}"/>
              </a:ext>
            </a:extLst>
          </p:cNvPr>
          <p:cNvGrpSpPr/>
          <p:nvPr/>
        </p:nvGrpSpPr>
        <p:grpSpPr>
          <a:xfrm>
            <a:off x="8221724" y="2297703"/>
            <a:ext cx="3600000" cy="626515"/>
            <a:chOff x="8221724" y="2297703"/>
            <a:chExt cx="3600000" cy="626515"/>
          </a:xfrm>
        </p:grpSpPr>
        <p:sp>
          <p:nvSpPr>
            <p:cNvPr id="42" name="Rectangle: Rounded Corners 41" descr="Uppstartad">
              <a:extLst>
                <a:ext uri="{FF2B5EF4-FFF2-40B4-BE49-F238E27FC236}">
                  <a16:creationId xmlns:a16="http://schemas.microsoft.com/office/drawing/2014/main" id="{BBBE265C-DF66-43B1-A4C2-67C7B9FD717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8221724" y="2297703"/>
              <a:ext cx="3600000" cy="626515"/>
            </a:xfrm>
            <a:prstGeom prst="roundRect">
              <a:avLst>
                <a:gd name="adj" fmla="val 27560"/>
              </a:avLst>
            </a:prstGeom>
            <a:solidFill>
              <a:srgbClr val="89D2F7"/>
            </a:solidFill>
            <a:ln w="19050" cmpd="sng">
              <a:solidFill>
                <a:srgbClr val="D3EFFD"/>
              </a:solidFill>
            </a:ln>
          </p:spPr>
          <p:txBody>
            <a:bodyPr wrap="square" lIns="36000" tIns="0" rIns="18000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3.2 </a:t>
              </a: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Georgia" panose="02040502050405020303" pitchFamily="18" charset="0"/>
                  <a:cs typeface="Times New Roman" panose="02020603050405020304" pitchFamily="18" charset="0"/>
                </a:rPr>
                <a:t>Smart tillgänglighet till hjälp</a:t>
              </a:r>
            </a:p>
          </p:txBody>
        </p: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3DCDF0D1-6D41-4B2D-BBED-981EF9830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34448" y="2476990"/>
              <a:ext cx="457200" cy="417977"/>
            </a:xfrm>
            <a:prstGeom prst="rect">
              <a:avLst/>
            </a:prstGeom>
          </p:spPr>
        </p:pic>
      </p:grpSp>
      <p:sp>
        <p:nvSpPr>
          <p:cNvPr id="45" name="Rectangle: Rounded Corners 44" descr="Ej uppstartad">
            <a:extLst>
              <a:ext uri="{FF2B5EF4-FFF2-40B4-BE49-F238E27FC236}">
                <a16:creationId xmlns:a16="http://schemas.microsoft.com/office/drawing/2014/main" id="{E10D965A-290B-49BB-8BE8-F02868B062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221724" y="2963439"/>
            <a:ext cx="3600000" cy="626515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19050" cmpd="sng">
            <a:solidFill>
              <a:srgbClr val="B5E4FB"/>
            </a:solidFill>
          </a:ln>
        </p:spPr>
        <p:txBody>
          <a:bodyPr wrap="square" lIns="36000" tIns="0" rIns="180000" bIns="0" rtlCol="0" anchor="ctr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3.3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Georgia" panose="02040502050405020303" pitchFamily="18" charset="0"/>
                <a:cs typeface="Times New Roman" panose="02020603050405020304" pitchFamily="18" charset="0"/>
              </a:rPr>
              <a:t>Lokalt stöd för utsatta områden </a:t>
            </a:r>
          </a:p>
        </p:txBody>
      </p:sp>
      <p:sp>
        <p:nvSpPr>
          <p:cNvPr id="43" name="Rectangle: Rounded Corners 42" descr="Ej uppstartad">
            <a:extLst>
              <a:ext uri="{FF2B5EF4-FFF2-40B4-BE49-F238E27FC236}">
                <a16:creationId xmlns:a16="http://schemas.microsoft.com/office/drawing/2014/main" id="{6EB6AC75-09AA-46BC-A8CE-C4BFD7AAB4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221724" y="3629176"/>
            <a:ext cx="3600000" cy="626515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19050" cmpd="sng">
            <a:solidFill>
              <a:srgbClr val="B5E4FB"/>
            </a:solidFill>
          </a:ln>
        </p:spPr>
        <p:txBody>
          <a:bodyPr wrap="square" lIns="36000" tIns="0" rIns="180000" bIns="0" rtlCol="0" anchor="ctr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3.4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Georgia" panose="02040502050405020303" pitchFamily="18" charset="0"/>
                <a:cs typeface="Times New Roman" panose="02020603050405020304" pitchFamily="18" charset="0"/>
              </a:rPr>
              <a:t>Utökat anhörigstöd</a:t>
            </a:r>
          </a:p>
        </p:txBody>
      </p:sp>
      <p:sp>
        <p:nvSpPr>
          <p:cNvPr id="44" name="Rectangle: Rounded Corners 43" descr="Ej uppstartad">
            <a:extLst>
              <a:ext uri="{FF2B5EF4-FFF2-40B4-BE49-F238E27FC236}">
                <a16:creationId xmlns:a16="http://schemas.microsoft.com/office/drawing/2014/main" id="{AAD75C70-A98A-4A23-868F-54ADF51FA2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221724" y="4294913"/>
            <a:ext cx="3600000" cy="626515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19050" cmpd="sng">
            <a:solidFill>
              <a:srgbClr val="B5E4FB"/>
            </a:solidFill>
          </a:ln>
        </p:spPr>
        <p:txBody>
          <a:bodyPr wrap="square" lIns="36000" tIns="0" rIns="18000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3.5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Georgia" panose="02040502050405020303" pitchFamily="18" charset="0"/>
                <a:cs typeface="Times New Roman" panose="02020603050405020304" pitchFamily="18" charset="0"/>
              </a:rPr>
              <a:t>Ändamålsenliga insatser för äldre med psykiatriska problem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: Rounded Corners 40" descr="Ej uppstartad">
            <a:extLst>
              <a:ext uri="{FF2B5EF4-FFF2-40B4-BE49-F238E27FC236}">
                <a16:creationId xmlns:a16="http://schemas.microsoft.com/office/drawing/2014/main" id="{7DAD97A8-0795-4D23-84D1-EFC73E9392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221724" y="4960650"/>
            <a:ext cx="3600000" cy="626515"/>
          </a:xfrm>
          <a:prstGeom prst="roundRect">
            <a:avLst>
              <a:gd name="adj" fmla="val 27560"/>
            </a:avLst>
          </a:prstGeom>
          <a:solidFill>
            <a:schemeClr val="bg1"/>
          </a:solidFill>
          <a:ln w="19050" cmpd="sng">
            <a:solidFill>
              <a:srgbClr val="B5E4FB"/>
            </a:solidFill>
          </a:ln>
        </p:spPr>
        <p:txBody>
          <a:bodyPr wrap="square" lIns="36000" tIns="0" rIns="18000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3.6 Migration och Psykisk hälsa</a:t>
            </a:r>
          </a:p>
        </p:txBody>
      </p:sp>
    </p:spTree>
    <p:extLst>
      <p:ext uri="{BB962C8B-B14F-4D97-AF65-F5344CB8AC3E}">
        <p14:creationId xmlns:p14="http://schemas.microsoft.com/office/powerpoint/2010/main" val="3996257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BA37701-A3B9-4C13-BD92-E3813F3AA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9353" y="986589"/>
            <a:ext cx="11367531" cy="5086219"/>
          </a:xfrm>
          <a:prstGeom prst="rect">
            <a:avLst/>
          </a:prstGeom>
          <a:solidFill>
            <a:srgbClr val="E6F3F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30B39-222D-47B6-8321-8BCCD56F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59" y="231516"/>
            <a:ext cx="11337925" cy="714375"/>
          </a:xfrm>
        </p:spPr>
        <p:txBody>
          <a:bodyPr/>
          <a:lstStyle/>
          <a:p>
            <a:r>
              <a:rPr lang="sv-SE" dirty="0"/>
              <a:t>Principer för arbetet i delarenan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F41D373-AA18-45C9-9A16-0B3A9C62D6C0}"/>
              </a:ext>
            </a:extLst>
          </p:cNvPr>
          <p:cNvSpPr/>
          <p:nvPr/>
        </p:nvSpPr>
        <p:spPr>
          <a:xfrm>
            <a:off x="508450" y="1910749"/>
            <a:ext cx="28128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6"/>
              </a:spcAft>
              <a:defRPr/>
            </a:pPr>
            <a:r>
              <a:rPr lang="sv-SE" dirty="0">
                <a:solidFill>
                  <a:prstClr val="black"/>
                </a:solidFill>
              </a:rPr>
              <a:t>1. Vi talar öppet och delar allt, </a:t>
            </a:r>
            <a:r>
              <a:rPr lang="sv-SE" i="1" dirty="0">
                <a:solidFill>
                  <a:prstClr val="black"/>
                </a:solidFill>
              </a:rPr>
              <a:t>men</a:t>
            </a:r>
            <a:r>
              <a:rPr lang="sv-SE" dirty="0">
                <a:solidFill>
                  <a:prstClr val="black"/>
                </a:solidFill>
              </a:rPr>
              <a:t> utnyttjar</a:t>
            </a:r>
            <a:r>
              <a:rPr lang="sv-SE" i="1" dirty="0">
                <a:solidFill>
                  <a:prstClr val="black"/>
                </a:solidFill>
              </a:rPr>
              <a:t> </a:t>
            </a:r>
            <a:r>
              <a:rPr lang="sv-SE" dirty="0">
                <a:solidFill>
                  <a:prstClr val="black"/>
                </a:solidFill>
              </a:rPr>
              <a:t>inte informationen vi får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B62090-1387-4A9C-9FA0-2992BC38D039}"/>
              </a:ext>
            </a:extLst>
          </p:cNvPr>
          <p:cNvSpPr/>
          <p:nvPr/>
        </p:nvSpPr>
        <p:spPr>
          <a:xfrm>
            <a:off x="3761502" y="4982585"/>
            <a:ext cx="2712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6"/>
              </a:spcAft>
              <a:defRPr/>
            </a:pPr>
            <a:r>
              <a:rPr lang="sv-SE" dirty="0">
                <a:solidFill>
                  <a:prstClr val="black"/>
                </a:solidFill>
              </a:rPr>
              <a:t>2. Vi sprider och berättar gärna om resultaten, </a:t>
            </a:r>
            <a:r>
              <a:rPr lang="sv-SE" i="1" dirty="0">
                <a:solidFill>
                  <a:prstClr val="black"/>
                </a:solidFill>
              </a:rPr>
              <a:t>men</a:t>
            </a:r>
            <a:r>
              <a:rPr lang="sv-SE" dirty="0">
                <a:solidFill>
                  <a:prstClr val="black"/>
                </a:solidFill>
              </a:rPr>
              <a:t> citerar inte enskilda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425ABE0-4F8D-48BF-BBA5-06A972326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14175" y="2129604"/>
            <a:ext cx="1793642" cy="1793642"/>
            <a:chOff x="3093039" y="2012401"/>
            <a:chExt cx="1793642" cy="1793642"/>
          </a:xfrm>
          <a:solidFill>
            <a:srgbClr val="0B88C7"/>
          </a:solidFill>
        </p:grpSpPr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3BEC966F-1075-4BD7-8DEA-69B629F9B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93039" y="2012401"/>
              <a:ext cx="1793642" cy="1793642"/>
            </a:xfrm>
            <a:prstGeom prst="rect">
              <a:avLst/>
            </a:prstGeom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539E3A1-47DA-4A68-BC01-9DB245BAE0E0}"/>
                </a:ext>
              </a:extLst>
            </p:cNvPr>
            <p:cNvSpPr/>
            <p:nvPr/>
          </p:nvSpPr>
          <p:spPr>
            <a:xfrm>
              <a:off x="3456460" y="2375822"/>
              <a:ext cx="1066800" cy="106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6AD26D0-C476-46F4-9876-E62B08D2C523}"/>
                </a:ext>
              </a:extLst>
            </p:cNvPr>
            <p:cNvSpPr/>
            <p:nvPr/>
          </p:nvSpPr>
          <p:spPr>
            <a:xfrm>
              <a:off x="3616237" y="2535599"/>
              <a:ext cx="747246" cy="747246"/>
            </a:xfrm>
            <a:prstGeom prst="ellips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E2A58F5-B46F-4078-A530-1B7D5CBB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6240" y="2954186"/>
            <a:ext cx="1793642" cy="1793642"/>
            <a:chOff x="3093039" y="2012401"/>
            <a:chExt cx="1793642" cy="1793642"/>
          </a:xfrm>
          <a:solidFill>
            <a:srgbClr val="0B88C7"/>
          </a:solidFill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ED8534E0-1A5A-439B-A9FC-9EEDF08E9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93039" y="2012401"/>
              <a:ext cx="1793642" cy="1793642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52060BF-0312-4300-A744-96DBFB850D67}"/>
                </a:ext>
              </a:extLst>
            </p:cNvPr>
            <p:cNvSpPr/>
            <p:nvPr/>
          </p:nvSpPr>
          <p:spPr>
            <a:xfrm>
              <a:off x="3456460" y="2375822"/>
              <a:ext cx="1066800" cy="106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30AF865-8FEF-4C41-9548-91710276F489}"/>
                </a:ext>
              </a:extLst>
            </p:cNvPr>
            <p:cNvSpPr/>
            <p:nvPr/>
          </p:nvSpPr>
          <p:spPr>
            <a:xfrm>
              <a:off x="3616237" y="2535599"/>
              <a:ext cx="747246" cy="747246"/>
            </a:xfrm>
            <a:prstGeom prst="ellips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F01BAC-708D-4545-ADFE-F3CD85071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96059" y="2299879"/>
            <a:ext cx="1793642" cy="1793642"/>
            <a:chOff x="3093039" y="2012401"/>
            <a:chExt cx="1793642" cy="1793642"/>
          </a:xfrm>
          <a:solidFill>
            <a:srgbClr val="0B88C7"/>
          </a:solidFill>
        </p:grpSpPr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68BCC7C1-ADBC-4DAA-BE8F-25D6EB770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93039" y="2012401"/>
              <a:ext cx="1793642" cy="1793642"/>
            </a:xfrm>
            <a:prstGeom prst="rect">
              <a:avLst/>
            </a:prstGeom>
          </p:spPr>
        </p:pic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A1DEA75-0007-40EE-9424-D56D249B4B9E}"/>
                </a:ext>
              </a:extLst>
            </p:cNvPr>
            <p:cNvSpPr/>
            <p:nvPr/>
          </p:nvSpPr>
          <p:spPr>
            <a:xfrm>
              <a:off x="3456460" y="2375822"/>
              <a:ext cx="1066800" cy="106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rgbClr val="0070C0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E4317CB-F507-4450-A706-AFDA1AD4BD55}"/>
                </a:ext>
              </a:extLst>
            </p:cNvPr>
            <p:cNvSpPr/>
            <p:nvPr/>
          </p:nvSpPr>
          <p:spPr>
            <a:xfrm>
              <a:off x="3616237" y="2535599"/>
              <a:ext cx="747246" cy="747246"/>
            </a:xfrm>
            <a:prstGeom prst="ellips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A4378B6E-4384-4779-8CEB-11039F36F420}"/>
              </a:ext>
            </a:extLst>
          </p:cNvPr>
          <p:cNvSpPr/>
          <p:nvPr/>
        </p:nvSpPr>
        <p:spPr>
          <a:xfrm>
            <a:off x="5073873" y="1224451"/>
            <a:ext cx="3438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6"/>
              </a:spcAft>
              <a:defRPr/>
            </a:pPr>
            <a:r>
              <a:rPr lang="sv-SE" dirty="0">
                <a:solidFill>
                  <a:prstClr val="black"/>
                </a:solidFill>
              </a:rPr>
              <a:t>3. Vi kan vara oeniga om vad </a:t>
            </a:r>
            <a:br>
              <a:rPr lang="sv-SE" dirty="0">
                <a:solidFill>
                  <a:prstClr val="black"/>
                </a:solidFill>
              </a:rPr>
            </a:br>
            <a:r>
              <a:rPr lang="sv-SE" dirty="0">
                <a:solidFill>
                  <a:prstClr val="black"/>
                </a:solidFill>
              </a:rPr>
              <a:t>som är den bästa vägen – ett problem har ofta flera lösningar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31DAF8-7D51-4203-86BF-9962129FD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85878" y="2954186"/>
            <a:ext cx="1793642" cy="1793642"/>
            <a:chOff x="3093039" y="2012401"/>
            <a:chExt cx="1793642" cy="1793642"/>
          </a:xfrm>
          <a:solidFill>
            <a:srgbClr val="0B88C7"/>
          </a:solidFill>
        </p:grpSpPr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848FA07D-8086-4335-8D3D-E6827BB26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093039" y="2012401"/>
              <a:ext cx="1793642" cy="1793642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ADE0B8F-1EBF-4F42-A686-77189F6DDCF3}"/>
                </a:ext>
              </a:extLst>
            </p:cNvPr>
            <p:cNvSpPr/>
            <p:nvPr/>
          </p:nvSpPr>
          <p:spPr>
            <a:xfrm>
              <a:off x="3456460" y="2375822"/>
              <a:ext cx="1066800" cy="1066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rgbClr val="0B88C7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C55C8F-21B0-439D-8E62-79E79A9574DA}"/>
                </a:ext>
              </a:extLst>
            </p:cNvPr>
            <p:cNvSpPr/>
            <p:nvPr/>
          </p:nvSpPr>
          <p:spPr>
            <a:xfrm>
              <a:off x="3616237" y="2535599"/>
              <a:ext cx="747246" cy="747246"/>
            </a:xfrm>
            <a:prstGeom prst="ellips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87FCFC-6FD1-4064-B5D9-996C66826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75697" y="2299879"/>
            <a:ext cx="1793642" cy="1793642"/>
            <a:chOff x="3093039" y="2012401"/>
            <a:chExt cx="1793642" cy="1793642"/>
          </a:xfrm>
          <a:solidFill>
            <a:srgbClr val="0B88C7"/>
          </a:solidFill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A30BED0-B78A-4DF1-A340-D13EBCB95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93039" y="2012401"/>
              <a:ext cx="1793642" cy="1793642"/>
            </a:xfrm>
            <a:prstGeom prst="rect">
              <a:avLst/>
            </a:prstGeom>
            <a:effectLst/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D75268-68CD-4753-A628-B67365B79585}"/>
                </a:ext>
              </a:extLst>
            </p:cNvPr>
            <p:cNvSpPr/>
            <p:nvPr/>
          </p:nvSpPr>
          <p:spPr>
            <a:xfrm>
              <a:off x="3456460" y="2375822"/>
              <a:ext cx="1066800" cy="1066800"/>
            </a:xfrm>
            <a:prstGeom prst="ellipse">
              <a:avLst/>
            </a:prstGeom>
            <a:grpFill/>
            <a:ln>
              <a:solidFill>
                <a:srgbClr val="0B88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7A4A2C0-565C-499D-8BE3-2ABDB8220C05}"/>
                </a:ext>
              </a:extLst>
            </p:cNvPr>
            <p:cNvSpPr/>
            <p:nvPr/>
          </p:nvSpPr>
          <p:spPr>
            <a:xfrm>
              <a:off x="3616237" y="2535599"/>
              <a:ext cx="747246" cy="747246"/>
            </a:xfrm>
            <a:prstGeom prst="ellipse">
              <a:avLst/>
            </a:prstGeom>
            <a:grpFill/>
            <a:ln w="101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 dirty="0"/>
                <a:t>1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2DD4F20B-D6B9-4613-B13F-7DC9F5A953EE}"/>
              </a:ext>
            </a:extLst>
          </p:cNvPr>
          <p:cNvSpPr/>
          <p:nvPr/>
        </p:nvSpPr>
        <p:spPr>
          <a:xfrm>
            <a:off x="8332531" y="4201806"/>
            <a:ext cx="2825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6"/>
              </a:spcAft>
              <a:defRPr/>
            </a:pPr>
            <a:r>
              <a:rPr lang="sv-SE" dirty="0">
                <a:solidFill>
                  <a:prstClr val="black"/>
                </a:solidFill>
              </a:rPr>
              <a:t>4. Vi sprider bara lösningar som vi – utan kostnad – kan dela med varandra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35EEA21-98A8-4424-8676-2C74628023BB}"/>
              </a:ext>
            </a:extLst>
          </p:cNvPr>
          <p:cNvSpPr/>
          <p:nvPr/>
        </p:nvSpPr>
        <p:spPr>
          <a:xfrm>
            <a:off x="9208595" y="1125729"/>
            <a:ext cx="2614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6"/>
              </a:spcAft>
              <a:defRPr/>
            </a:pPr>
            <a:r>
              <a:rPr lang="sv-SE" dirty="0">
                <a:solidFill>
                  <a:prstClr val="black"/>
                </a:solidFill>
              </a:rPr>
              <a:t>5. Vårt gemensamma arbete bygger på förtroende och tillit</a:t>
            </a:r>
          </a:p>
        </p:txBody>
      </p:sp>
    </p:spTree>
    <p:extLst>
      <p:ext uri="{BB962C8B-B14F-4D97-AF65-F5344CB8AC3E}">
        <p14:creationId xmlns:p14="http://schemas.microsoft.com/office/powerpoint/2010/main" val="2675317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22149FA-64A7-4336-97C8-68E043193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62152" y="5141834"/>
            <a:ext cx="10541876" cy="0"/>
          </a:xfrm>
          <a:prstGeom prst="straightConnector1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F684DFE9-59BE-40CA-B092-E243B0442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4341" y="3039387"/>
            <a:ext cx="1146284" cy="590778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5690A4-E075-4569-A4B7-F037569B32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1287" y="159573"/>
            <a:ext cx="11337925" cy="714375"/>
          </a:xfrm>
        </p:spPr>
        <p:txBody>
          <a:bodyPr/>
          <a:lstStyle/>
          <a:p>
            <a:r>
              <a:rPr lang="sv-SE" dirty="0"/>
              <a:t>Tanken med delarenorna är att arbetsgruppen ringar in initiativ som kan bidra till en positiv utveckling på området – Och sedan genomföra dem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0E8B6AA-79C5-4E61-81F3-749DE6EC9DBA}"/>
              </a:ext>
            </a:extLst>
          </p:cNvPr>
          <p:cNvSpPr txBox="1"/>
          <p:nvPr/>
        </p:nvSpPr>
        <p:spPr>
          <a:xfrm>
            <a:off x="363985" y="818137"/>
            <a:ext cx="137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 - helhet</a:t>
            </a:r>
          </a:p>
        </p:txBody>
      </p:sp>
      <p:grpSp>
        <p:nvGrpSpPr>
          <p:cNvPr id="2" name="Grupp 1" descr="Processen delas in i två delar, planeringsfasen samt genomförandefasen.  Processen ser ut som följande: ">
            <a:extLst>
              <a:ext uri="{FF2B5EF4-FFF2-40B4-BE49-F238E27FC236}">
                <a16:creationId xmlns:a16="http://schemas.microsoft.com/office/drawing/2014/main" id="{82176889-8631-43D4-97BF-91E0AE669CE3}"/>
              </a:ext>
            </a:extLst>
          </p:cNvPr>
          <p:cNvGrpSpPr/>
          <p:nvPr/>
        </p:nvGrpSpPr>
        <p:grpSpPr>
          <a:xfrm>
            <a:off x="440184" y="1154128"/>
            <a:ext cx="11163237" cy="511766"/>
            <a:chOff x="440184" y="1154128"/>
            <a:chExt cx="11163237" cy="511766"/>
          </a:xfrm>
        </p:grpSpPr>
        <p:sp>
          <p:nvSpPr>
            <p:cNvPr id="48" name="Google Shape;371;p46">
              <a:extLst>
                <a:ext uri="{FF2B5EF4-FFF2-40B4-BE49-F238E27FC236}">
                  <a16:creationId xmlns:a16="http://schemas.microsoft.com/office/drawing/2014/main" id="{375C91EE-C9B6-43CB-800A-D886D1F141CA}"/>
                </a:ext>
              </a:extLst>
            </p:cNvPr>
            <p:cNvSpPr/>
            <p:nvPr/>
          </p:nvSpPr>
          <p:spPr>
            <a:xfrm>
              <a:off x="440184" y="1179245"/>
              <a:ext cx="6913557" cy="48664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36000" tIns="0" rIns="180000" bIns="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sv" sz="1467" b="1" i="0" u="none" strike="noStrike" kern="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Planeringsfas</a:t>
              </a:r>
              <a:endParaRPr kumimoji="0" sz="1467" b="1" i="0" u="none" strike="noStrike" kern="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72;p46">
              <a:extLst>
                <a:ext uri="{FF2B5EF4-FFF2-40B4-BE49-F238E27FC236}">
                  <a16:creationId xmlns:a16="http://schemas.microsoft.com/office/drawing/2014/main" id="{D86E58E2-A750-4FD7-B9BE-9370D833A0AB}"/>
                </a:ext>
              </a:extLst>
            </p:cNvPr>
            <p:cNvSpPr/>
            <p:nvPr/>
          </p:nvSpPr>
          <p:spPr>
            <a:xfrm>
              <a:off x="8159075" y="1172749"/>
              <a:ext cx="3444346" cy="486800"/>
            </a:xfrm>
            <a:prstGeom prst="rect">
              <a:avLst/>
            </a:prstGeom>
            <a:solidFill>
              <a:srgbClr val="0070C0">
                <a:alpha val="58823"/>
              </a:srgbClr>
            </a:solidFill>
            <a:ln>
              <a:noFill/>
            </a:ln>
          </p:spPr>
          <p:txBody>
            <a:bodyPr spcFirstLastPara="1" wrap="square" lIns="36000" tIns="0" rIns="180000" bIns="0" anchor="ctr" anchorCtr="0">
              <a:noAutofit/>
            </a:bodyPr>
            <a:lstStyle/>
            <a:p>
              <a:pPr marL="0" marR="0" lvl="1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r>
                <a:rPr kumimoji="0" lang="sv" sz="14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Genomförandefas</a:t>
              </a:r>
              <a:endParaRPr kumimoji="0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2" name="Google Shape;373;p46">
              <a:extLst>
                <a:ext uri="{FF2B5EF4-FFF2-40B4-BE49-F238E27FC236}">
                  <a16:creationId xmlns:a16="http://schemas.microsoft.com/office/drawing/2014/main" id="{3BCC5116-9F62-4216-9F83-6903226A78F5}"/>
                </a:ext>
              </a:extLst>
            </p:cNvPr>
            <p:cNvGrpSpPr/>
            <p:nvPr/>
          </p:nvGrpSpPr>
          <p:grpSpPr>
            <a:xfrm>
              <a:off x="7535622" y="1154128"/>
              <a:ext cx="486000" cy="486651"/>
              <a:chOff x="4763351" y="2165295"/>
              <a:chExt cx="648692" cy="626516"/>
            </a:xfrm>
          </p:grpSpPr>
          <p:pic>
            <p:nvPicPr>
              <p:cNvPr id="53" name="Google Shape;374;p46" descr="Handshake">
                <a:extLst>
                  <a:ext uri="{FF2B5EF4-FFF2-40B4-BE49-F238E27FC236}">
                    <a16:creationId xmlns:a16="http://schemas.microsoft.com/office/drawing/2014/main" id="{0A1484B5-45E5-4532-B11A-65D8777F74E3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871833" y="2280126"/>
                <a:ext cx="431728" cy="3968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4" name="Google Shape;375;p46">
                <a:extLst>
                  <a:ext uri="{FF2B5EF4-FFF2-40B4-BE49-F238E27FC236}">
                    <a16:creationId xmlns:a16="http://schemas.microsoft.com/office/drawing/2014/main" id="{7EAD7F2E-40FE-427D-9DE2-83C4CD0A67D6}"/>
                  </a:ext>
                </a:extLst>
              </p:cNvPr>
              <p:cNvSpPr/>
              <p:nvPr/>
            </p:nvSpPr>
            <p:spPr>
              <a:xfrm>
                <a:off x="4763351" y="2165295"/>
                <a:ext cx="648692" cy="626516"/>
              </a:xfrm>
              <a:prstGeom prst="ellipse">
                <a:avLst/>
              </a:prstGeom>
              <a:noFill/>
              <a:ln w="5080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ED1BE8A-D9C1-4465-8ED3-0ECEE9D12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03514" y="2958426"/>
            <a:ext cx="3500514" cy="0"/>
          </a:xfrm>
          <a:prstGeom prst="straightConnector1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CF9FB68-5A67-4877-B832-21B3300CE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38588" y="3667650"/>
            <a:ext cx="3365440" cy="0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655A52-A660-409B-B781-43B7C50E2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62152" y="3313038"/>
            <a:ext cx="10541876" cy="0"/>
          </a:xfrm>
          <a:prstGeom prst="straightConnector1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B126CB23-A5BA-43F4-8F5C-DC1527BC2B5B}"/>
              </a:ext>
            </a:extLst>
          </p:cNvPr>
          <p:cNvSpPr txBox="1"/>
          <p:nvPr/>
        </p:nvSpPr>
        <p:spPr>
          <a:xfrm>
            <a:off x="628544" y="2256820"/>
            <a:ext cx="107914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Planering: </a:t>
            </a:r>
            <a:b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inriktning och </a:t>
            </a:r>
            <a:b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avgränsningar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6DC68C3-56A1-4439-8ADD-2BE1A41F76BB}"/>
              </a:ext>
            </a:extLst>
          </p:cNvPr>
          <p:cNvSpPr txBox="1"/>
          <p:nvPr/>
        </p:nvSpPr>
        <p:spPr>
          <a:xfrm>
            <a:off x="1137538" y="1910098"/>
            <a:ext cx="15712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Informationsspridning </a:t>
            </a:r>
            <a:b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 delarenan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081797-2F03-4AEE-90C7-E8F1118A90C7}"/>
              </a:ext>
            </a:extLst>
          </p:cNvPr>
          <p:cNvSpPr txBox="1"/>
          <p:nvPr/>
        </p:nvSpPr>
        <p:spPr>
          <a:xfrm>
            <a:off x="2141881" y="2457978"/>
            <a:ext cx="9364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Formera </a:t>
            </a:r>
            <a:b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arbetsgrupp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6EB2E58-D876-4128-8D90-3143F8EA9874}"/>
              </a:ext>
            </a:extLst>
          </p:cNvPr>
          <p:cNvSpPr txBox="1"/>
          <p:nvPr/>
        </p:nvSpPr>
        <p:spPr>
          <a:xfrm>
            <a:off x="2855947" y="2057240"/>
            <a:ext cx="8739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Förbered</a:t>
            </a:r>
            <a:b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mötesserie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B21F983D-A4E3-4F57-B47B-56974D926793}"/>
              </a:ext>
            </a:extLst>
          </p:cNvPr>
          <p:cNvSpPr/>
          <p:nvPr/>
        </p:nvSpPr>
        <p:spPr>
          <a:xfrm>
            <a:off x="3878408" y="3163612"/>
            <a:ext cx="3286617" cy="346835"/>
          </a:xfrm>
          <a:prstGeom prst="homePlate">
            <a:avLst/>
          </a:prstGeom>
          <a:solidFill>
            <a:schemeClr val="bg1">
              <a:alpha val="3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Mötesserie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ED75FB7-4DC2-45D8-ADAE-82ED834A3322}"/>
              </a:ext>
            </a:extLst>
          </p:cNvPr>
          <p:cNvSpPr txBox="1"/>
          <p:nvPr/>
        </p:nvSpPr>
        <p:spPr>
          <a:xfrm>
            <a:off x="451292" y="3922106"/>
            <a:ext cx="1507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Process - mötesserie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4738DB5-8F6F-47B0-BEE1-21795C19A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76487" y="2151716"/>
            <a:ext cx="782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Handslag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F307DF1-E67D-49DD-BDFE-AE4C8B1F3FCB}"/>
              </a:ext>
            </a:extLst>
          </p:cNvPr>
          <p:cNvSpPr txBox="1"/>
          <p:nvPr/>
        </p:nvSpPr>
        <p:spPr>
          <a:xfrm>
            <a:off x="1788584" y="4117734"/>
            <a:ext cx="12239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Utskick av inbjudan och möteslänk</a:t>
            </a:r>
          </a:p>
        </p:txBody>
      </p:sp>
      <p:sp>
        <p:nvSpPr>
          <p:cNvPr id="110" name="Arrow: Pentagon 109">
            <a:extLst>
              <a:ext uri="{FF2B5EF4-FFF2-40B4-BE49-F238E27FC236}">
                <a16:creationId xmlns:a16="http://schemas.microsoft.com/office/drawing/2014/main" id="{F495B2A9-0E77-4CE0-99E7-E3787059778A}"/>
              </a:ext>
            </a:extLst>
          </p:cNvPr>
          <p:cNvSpPr/>
          <p:nvPr/>
        </p:nvSpPr>
        <p:spPr>
          <a:xfrm>
            <a:off x="2647437" y="4857351"/>
            <a:ext cx="1584608" cy="59077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Verkstad 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8ED4980-838A-4CD9-8E06-E40B9D8CF2BA}"/>
              </a:ext>
            </a:extLst>
          </p:cNvPr>
          <p:cNvSpPr txBox="1"/>
          <p:nvPr/>
        </p:nvSpPr>
        <p:spPr>
          <a:xfrm>
            <a:off x="3484453" y="4044921"/>
            <a:ext cx="1445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Utskick mötes-</a:t>
            </a:r>
            <a:b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anteckningar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2478937-A607-424F-9EA9-C8B995AB7CF7}"/>
              </a:ext>
            </a:extLst>
          </p:cNvPr>
          <p:cNvSpPr txBox="1"/>
          <p:nvPr/>
        </p:nvSpPr>
        <p:spPr>
          <a:xfrm>
            <a:off x="4091818" y="4478903"/>
            <a:ext cx="1445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Sammanställa förslag initiativ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21D8B69-6F87-4FF1-8D73-02FB196A72FF}"/>
              </a:ext>
            </a:extLst>
          </p:cNvPr>
          <p:cNvSpPr txBox="1"/>
          <p:nvPr/>
        </p:nvSpPr>
        <p:spPr>
          <a:xfrm>
            <a:off x="4577499" y="3980326"/>
            <a:ext cx="1584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Utskick av inbjudan och möteslänk</a:t>
            </a:r>
          </a:p>
        </p:txBody>
      </p:sp>
      <p:sp>
        <p:nvSpPr>
          <p:cNvPr id="105" name="Arrow: Chevron 104">
            <a:extLst>
              <a:ext uri="{FF2B5EF4-FFF2-40B4-BE49-F238E27FC236}">
                <a16:creationId xmlns:a16="http://schemas.microsoft.com/office/drawing/2014/main" id="{D191E8E2-F42F-4B83-B7DE-06F6D62874B6}"/>
              </a:ext>
            </a:extLst>
          </p:cNvPr>
          <p:cNvSpPr/>
          <p:nvPr/>
        </p:nvSpPr>
        <p:spPr>
          <a:xfrm>
            <a:off x="5362440" y="4855694"/>
            <a:ext cx="1584608" cy="590778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Verkstad 2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5A0530C-F306-4901-B664-B645C9CCFA60}"/>
              </a:ext>
            </a:extLst>
          </p:cNvPr>
          <p:cNvSpPr txBox="1"/>
          <p:nvPr/>
        </p:nvSpPr>
        <p:spPr>
          <a:xfrm>
            <a:off x="6216280" y="4044921"/>
            <a:ext cx="1445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Utskick mötes-</a:t>
            </a:r>
            <a:b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anteckningar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A8A5328-5A3F-491D-838E-4E2107CB3942}"/>
              </a:ext>
            </a:extLst>
          </p:cNvPr>
          <p:cNvSpPr txBox="1"/>
          <p:nvPr/>
        </p:nvSpPr>
        <p:spPr>
          <a:xfrm>
            <a:off x="6823645" y="4478903"/>
            <a:ext cx="1445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Första utkast handslaget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A261FBF-6E80-4E3E-A317-798F1FCF7ECF}"/>
              </a:ext>
            </a:extLst>
          </p:cNvPr>
          <p:cNvSpPr txBox="1"/>
          <p:nvPr/>
        </p:nvSpPr>
        <p:spPr>
          <a:xfrm>
            <a:off x="7288306" y="3938286"/>
            <a:ext cx="1776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Utskick av inbjudan, möteslänk och handslag</a:t>
            </a:r>
          </a:p>
        </p:txBody>
      </p:sp>
      <p:sp>
        <p:nvSpPr>
          <p:cNvPr id="109" name="Arrow: Chevron 108">
            <a:extLst>
              <a:ext uri="{FF2B5EF4-FFF2-40B4-BE49-F238E27FC236}">
                <a16:creationId xmlns:a16="http://schemas.microsoft.com/office/drawing/2014/main" id="{4637AD52-1B46-40BF-AD13-F86B2BF2C224}"/>
              </a:ext>
            </a:extLst>
          </p:cNvPr>
          <p:cNvSpPr/>
          <p:nvPr/>
        </p:nvSpPr>
        <p:spPr>
          <a:xfrm>
            <a:off x="8077442" y="4855694"/>
            <a:ext cx="1584608" cy="590778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Verkstad 3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0CAE0DB-7D31-4079-9570-445ADAEFBD24}"/>
              </a:ext>
            </a:extLst>
          </p:cNvPr>
          <p:cNvSpPr txBox="1"/>
          <p:nvPr/>
        </p:nvSpPr>
        <p:spPr>
          <a:xfrm>
            <a:off x="8873511" y="4002901"/>
            <a:ext cx="1445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Utskick mötes-</a:t>
            </a:r>
            <a:b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anteckningar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1CA1369-D065-431C-8DE2-6111F143CE2E}"/>
              </a:ext>
            </a:extLst>
          </p:cNvPr>
          <p:cNvSpPr txBox="1"/>
          <p:nvPr/>
        </p:nvSpPr>
        <p:spPr>
          <a:xfrm>
            <a:off x="9849442" y="4002901"/>
            <a:ext cx="14456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Utskick </a:t>
            </a:r>
            <a:b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uppdaterat handslag</a:t>
            </a:r>
          </a:p>
        </p:txBody>
      </p:sp>
      <p:grpSp>
        <p:nvGrpSpPr>
          <p:cNvPr id="3" name="Grupp 2" descr="Handslaget påbörjar genomförandefasen.">
            <a:extLst>
              <a:ext uri="{FF2B5EF4-FFF2-40B4-BE49-F238E27FC236}">
                <a16:creationId xmlns:a16="http://schemas.microsoft.com/office/drawing/2014/main" id="{9EE3ADCB-B244-4397-8772-DEDA4FA621B4}"/>
              </a:ext>
            </a:extLst>
          </p:cNvPr>
          <p:cNvGrpSpPr/>
          <p:nvPr/>
        </p:nvGrpSpPr>
        <p:grpSpPr>
          <a:xfrm>
            <a:off x="7384151" y="2911818"/>
            <a:ext cx="774923" cy="818892"/>
            <a:chOff x="7384151" y="2911818"/>
            <a:chExt cx="774923" cy="81889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8A7C2B-0F14-4474-B970-995C701D9B0F}"/>
                </a:ext>
              </a:extLst>
            </p:cNvPr>
            <p:cNvSpPr/>
            <p:nvPr/>
          </p:nvSpPr>
          <p:spPr>
            <a:xfrm>
              <a:off x="7384151" y="2911818"/>
              <a:ext cx="774923" cy="8188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6" name="Google Shape;373;p46" descr="Handslaget påbörjarr själva genomföfrandefasen">
              <a:extLst>
                <a:ext uri="{FF2B5EF4-FFF2-40B4-BE49-F238E27FC236}">
                  <a16:creationId xmlns:a16="http://schemas.microsoft.com/office/drawing/2014/main" id="{6E368608-4251-4B41-A0F0-3B8CE83DAB5F}"/>
                </a:ext>
              </a:extLst>
            </p:cNvPr>
            <p:cNvGrpSpPr/>
            <p:nvPr/>
          </p:nvGrpSpPr>
          <p:grpSpPr>
            <a:xfrm>
              <a:off x="7528612" y="3069509"/>
              <a:ext cx="486000" cy="486651"/>
              <a:chOff x="4763351" y="2165295"/>
              <a:chExt cx="648692" cy="626516"/>
            </a:xfrm>
          </p:grpSpPr>
          <p:pic>
            <p:nvPicPr>
              <p:cNvPr id="57" name="Google Shape;374;p46" descr="Handshake">
                <a:extLst>
                  <a:ext uri="{FF2B5EF4-FFF2-40B4-BE49-F238E27FC236}">
                    <a16:creationId xmlns:a16="http://schemas.microsoft.com/office/drawing/2014/main" id="{C9C043C4-99D9-48FD-8E08-E35CFBFE17A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871833" y="2280126"/>
                <a:ext cx="431728" cy="3968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8" name="Google Shape;375;p46">
                <a:extLst>
                  <a:ext uri="{FF2B5EF4-FFF2-40B4-BE49-F238E27FC236}">
                    <a16:creationId xmlns:a16="http://schemas.microsoft.com/office/drawing/2014/main" id="{C51E4D1F-BE57-49E1-B6A2-9C11245E69EB}"/>
                  </a:ext>
                </a:extLst>
              </p:cNvPr>
              <p:cNvSpPr/>
              <p:nvPr/>
            </p:nvSpPr>
            <p:spPr>
              <a:xfrm>
                <a:off x="4763351" y="2165295"/>
                <a:ext cx="648692" cy="626516"/>
              </a:xfrm>
              <a:prstGeom prst="ellipse">
                <a:avLst/>
              </a:prstGeom>
              <a:noFill/>
              <a:ln w="5080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13BDA4E0-2264-4C03-BA5C-B880B39ED5F2}"/>
              </a:ext>
            </a:extLst>
          </p:cNvPr>
          <p:cNvSpPr/>
          <p:nvPr/>
        </p:nvSpPr>
        <p:spPr>
          <a:xfrm>
            <a:off x="8283632" y="1641509"/>
            <a:ext cx="2103757" cy="759377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Arbetet fokuseras </a:t>
            </a:r>
            <a:b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kring de initiativ som planerats för i handslagsdokumentet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0C3946C-C7BB-476B-8F27-287F0FA5F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0737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0C3946C-C7BB-476B-8F27-287F0FA5FB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70E502F-802A-48CD-B9C6-06471C330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8409" y="3039388"/>
            <a:ext cx="1146284" cy="59077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5604C133-047B-4AC9-A86D-A65E035AC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18742" y="3039387"/>
            <a:ext cx="1146284" cy="590778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E7F9EA-82C3-4AAB-BB86-6B5C64FB5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7724" y="5577025"/>
            <a:ext cx="3312000" cy="6684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931618-51DC-4C62-856C-A47E2CDA0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5274" y="5577024"/>
            <a:ext cx="3312000" cy="6684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F988A6-AAD2-44A8-80CC-ABCCA174B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62824" y="5577023"/>
            <a:ext cx="3312000" cy="6684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013A40-FFA4-410D-90EF-9E08835CF300}"/>
              </a:ext>
            </a:extLst>
          </p:cNvPr>
          <p:cNvSpPr/>
          <p:nvPr/>
        </p:nvSpPr>
        <p:spPr>
          <a:xfrm>
            <a:off x="847724" y="5577022"/>
            <a:ext cx="9820274" cy="292152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Övergripande faser i arbetsprocessen under mötesserien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8189F9-1A3E-4375-85CB-AAC0074BBD05}"/>
              </a:ext>
            </a:extLst>
          </p:cNvPr>
          <p:cNvSpPr txBox="1"/>
          <p:nvPr/>
        </p:nvSpPr>
        <p:spPr>
          <a:xfrm>
            <a:off x="840898" y="5904947"/>
            <a:ext cx="32316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Problemformulering och målbild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D68AA1-6DE1-4621-9E42-094A7DF6BDF4}"/>
              </a:ext>
            </a:extLst>
          </p:cNvPr>
          <p:cNvSpPr txBox="1"/>
          <p:nvPr/>
        </p:nvSpPr>
        <p:spPr>
          <a:xfrm>
            <a:off x="4122066" y="5904947"/>
            <a:ext cx="32316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Lösningsförslag och möjliga initiativ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67D380-6A25-47D0-954F-841CF4EE3083}"/>
              </a:ext>
            </a:extLst>
          </p:cNvPr>
          <p:cNvSpPr txBox="1"/>
          <p:nvPr/>
        </p:nvSpPr>
        <p:spPr>
          <a:xfrm>
            <a:off x="7370533" y="5904947"/>
            <a:ext cx="32316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Arbetsplan och handslag</a:t>
            </a:r>
          </a:p>
        </p:txBody>
      </p:sp>
      <p:sp>
        <p:nvSpPr>
          <p:cNvPr id="47" name="Google Shape;322;p46">
            <a:extLst>
              <a:ext uri="{FF2B5EF4-FFF2-40B4-BE49-F238E27FC236}">
                <a16:creationId xmlns:a16="http://schemas.microsoft.com/office/drawing/2014/main" id="{84E53F0E-4B27-4E85-9BC0-863D3C6DC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3985" y="1113073"/>
            <a:ext cx="11336784" cy="606153"/>
          </a:xfrm>
          <a:prstGeom prst="rect">
            <a:avLst/>
          </a:prstGeom>
          <a:noFill/>
          <a:ln w="12700" cap="flat" cmpd="sng">
            <a:solidFill>
              <a:srgbClr val="59595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E7EECFE-8B5A-47CF-81F3-BD0E2FE59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03514" y="2455839"/>
            <a:ext cx="135074" cy="1350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0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2B372DA-74FF-403B-9A7F-A240076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60" idx="4"/>
          </p:cNvCxnSpPr>
          <p:nvPr/>
        </p:nvCxnSpPr>
        <p:spPr>
          <a:xfrm flipH="1" flipV="1">
            <a:off x="7771051" y="2590913"/>
            <a:ext cx="2813" cy="319662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94077291-001E-481B-842A-E09B8D9B2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58326" y="2958426"/>
            <a:ext cx="135074" cy="1350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0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196DAE3-0B23-4F88-B042-36157B177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610119" y="3039387"/>
            <a:ext cx="0" cy="27344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16CD637D-199E-438C-89FB-A9580410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5926" y="2537676"/>
            <a:ext cx="135074" cy="1350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0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038E942-485A-4638-9237-1174F902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72" idx="4"/>
          </p:cNvCxnSpPr>
          <p:nvPr/>
        </p:nvCxnSpPr>
        <p:spPr>
          <a:xfrm flipV="1">
            <a:off x="3280650" y="2672750"/>
            <a:ext cx="2813" cy="648516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A921DE1C-604C-4010-B66D-667169B27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0573" y="2865735"/>
            <a:ext cx="135074" cy="1350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0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6FA11DA-1A12-4964-BF5B-4779B9787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168110" y="3001602"/>
            <a:ext cx="2813" cy="319662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978D61B5-F069-4306-B51D-B6B18D080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7121" y="2329705"/>
            <a:ext cx="135074" cy="1350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0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0CBBC36-0D04-4699-8272-9D29C8A14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78" idx="4"/>
          </p:cNvCxnSpPr>
          <p:nvPr/>
        </p:nvCxnSpPr>
        <p:spPr>
          <a:xfrm flipH="1" flipV="1">
            <a:off x="1914658" y="2464779"/>
            <a:ext cx="2814" cy="856486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9D54B3B-D6A3-4786-BDA8-26D42828D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032888" y="2488127"/>
            <a:ext cx="0" cy="50888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73D8848-5AFF-4FFA-B3CF-0B10BC755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338661" y="2488127"/>
            <a:ext cx="0" cy="82470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80265221-2967-4B86-8C47-3F456D986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644433" y="2488128"/>
            <a:ext cx="19297" cy="1179522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9CF8F028-A790-42BC-A572-ED585A706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50638" y="2402602"/>
            <a:ext cx="135074" cy="1350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0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15C6F60-40BF-48D6-8D33-E01EC5EAD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67974" y="2402602"/>
            <a:ext cx="135074" cy="1350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0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B15A2482-BCBB-43E1-8726-7A63724FC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73746" y="2402602"/>
            <a:ext cx="135074" cy="1350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0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29F8A05-4633-4586-822C-88EF1E5E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78676" y="3888839"/>
            <a:ext cx="11750565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2" name="Oval 111">
            <a:extLst>
              <a:ext uri="{FF2B5EF4-FFF2-40B4-BE49-F238E27FC236}">
                <a16:creationId xmlns:a16="http://schemas.microsoft.com/office/drawing/2014/main" id="{D1E8BBC1-1BA4-48CA-AA30-B8EAB5789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33045" y="4720620"/>
            <a:ext cx="135074" cy="13507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0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228FEDE7-0E6D-4652-9416-EFF3BA431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400582" y="4842170"/>
            <a:ext cx="0" cy="27344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8" name="Oval 117">
            <a:extLst>
              <a:ext uri="{FF2B5EF4-FFF2-40B4-BE49-F238E27FC236}">
                <a16:creationId xmlns:a16="http://schemas.microsoft.com/office/drawing/2014/main" id="{4454A47C-7DEB-49C0-B6E9-7551DFF24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51638" y="4499903"/>
            <a:ext cx="135074" cy="13507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0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7386DE5-0B03-4A80-89D7-C2BD413CC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10" idx="3"/>
            <a:endCxn id="118" idx="4"/>
          </p:cNvCxnSpPr>
          <p:nvPr/>
        </p:nvCxnSpPr>
        <p:spPr>
          <a:xfrm flipH="1" flipV="1">
            <a:off x="4219175" y="4634977"/>
            <a:ext cx="12870" cy="5177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4DB0A5CD-DCA3-477C-B296-B561FBCFC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70848" y="4573474"/>
            <a:ext cx="135074" cy="13507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0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8457D50-5521-4C59-930E-A7206E97F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22" idx="4"/>
          </p:cNvCxnSpPr>
          <p:nvPr/>
        </p:nvCxnSpPr>
        <p:spPr>
          <a:xfrm flipV="1">
            <a:off x="9638385" y="4708548"/>
            <a:ext cx="0" cy="40707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9" name="Oval 128">
            <a:extLst>
              <a:ext uri="{FF2B5EF4-FFF2-40B4-BE49-F238E27FC236}">
                <a16:creationId xmlns:a16="http://schemas.microsoft.com/office/drawing/2014/main" id="{27FB4F35-922E-4A34-B303-4BFB0FFA7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69832" y="4857245"/>
            <a:ext cx="135074" cy="13507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0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D93ACFC7-12DB-4024-B9F3-6C00D837C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837369" y="5013850"/>
            <a:ext cx="0" cy="10177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D43AFB18-B8B0-45C4-8A9F-CC96C7ED4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39" idx="4"/>
          </p:cNvCxnSpPr>
          <p:nvPr/>
        </p:nvCxnSpPr>
        <p:spPr>
          <a:xfrm flipH="1" flipV="1">
            <a:off x="5350275" y="4508852"/>
            <a:ext cx="180" cy="60676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7" name="Oval 136">
            <a:extLst>
              <a:ext uri="{FF2B5EF4-FFF2-40B4-BE49-F238E27FC236}">
                <a16:creationId xmlns:a16="http://schemas.microsoft.com/office/drawing/2014/main" id="{9B306B7A-7A2F-484A-BE9E-80E7DFA90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30202" y="4573474"/>
            <a:ext cx="135074" cy="13507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0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2FEBE6D1-E6E0-42D7-AD98-C4451F5AF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37" idx="4"/>
          </p:cNvCxnSpPr>
          <p:nvPr/>
        </p:nvCxnSpPr>
        <p:spPr>
          <a:xfrm flipV="1">
            <a:off x="10597739" y="4708548"/>
            <a:ext cx="0" cy="40707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9" name="Oval 138">
            <a:extLst>
              <a:ext uri="{FF2B5EF4-FFF2-40B4-BE49-F238E27FC236}">
                <a16:creationId xmlns:a16="http://schemas.microsoft.com/office/drawing/2014/main" id="{EC370789-8B72-47A3-BAEC-A99F1DAE7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82738" y="4373778"/>
            <a:ext cx="135074" cy="13507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0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AE0F58A7-A988-4331-9D15-CA11DD1A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83465" y="4499903"/>
            <a:ext cx="135074" cy="13507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0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AAF72709-4A3A-44B3-928E-6DC688174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56" idx="4"/>
          </p:cNvCxnSpPr>
          <p:nvPr/>
        </p:nvCxnSpPr>
        <p:spPr>
          <a:xfrm flipH="1" flipV="1">
            <a:off x="6951002" y="4634977"/>
            <a:ext cx="12870" cy="5177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1210943F-0E77-4E61-8D3E-46525FB0E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01659" y="4857245"/>
            <a:ext cx="135074" cy="13507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0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B1F403D2-B8A4-441E-92D3-3F7351E8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569196" y="5013850"/>
            <a:ext cx="0" cy="10177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E22C941-FE8F-47D6-815A-AD4234272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61" idx="4"/>
          </p:cNvCxnSpPr>
          <p:nvPr/>
        </p:nvCxnSpPr>
        <p:spPr>
          <a:xfrm flipH="1" flipV="1">
            <a:off x="8134652" y="4508852"/>
            <a:ext cx="180" cy="606766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1" name="Oval 160">
            <a:extLst>
              <a:ext uri="{FF2B5EF4-FFF2-40B4-BE49-F238E27FC236}">
                <a16:creationId xmlns:a16="http://schemas.microsoft.com/office/drawing/2014/main" id="{06B77EB5-895C-430C-A99F-058912802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7115" y="4373778"/>
            <a:ext cx="135074" cy="13507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062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912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80;p26">
            <a:extLst>
              <a:ext uri="{FF2B5EF4-FFF2-40B4-BE49-F238E27FC236}">
                <a16:creationId xmlns:a16="http://schemas.microsoft.com/office/drawing/2014/main" id="{DF09F73A-66A8-4F0A-BAA6-A77AE6B0E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2642" y="5409546"/>
            <a:ext cx="9404800" cy="116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84;p26">
            <a:extLst>
              <a:ext uri="{FF2B5EF4-FFF2-40B4-BE49-F238E27FC236}">
                <a16:creationId xmlns:a16="http://schemas.microsoft.com/office/drawing/2014/main" id="{4DAF4FB7-A426-44D1-B187-F413B376C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04639" y="2065905"/>
            <a:ext cx="1900000" cy="847200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 w="3810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DE8D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88;p26">
            <a:extLst>
              <a:ext uri="{FF2B5EF4-FFF2-40B4-BE49-F238E27FC236}">
                <a16:creationId xmlns:a16="http://schemas.microsoft.com/office/drawing/2014/main" id="{A96BCF1C-F31C-48E5-AB12-7180EFC4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49779" y="2057349"/>
            <a:ext cx="1931200" cy="8472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508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DE8D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92;p26">
            <a:extLst>
              <a:ext uri="{FF2B5EF4-FFF2-40B4-BE49-F238E27FC236}">
                <a16:creationId xmlns:a16="http://schemas.microsoft.com/office/drawing/2014/main" id="{DDBEA428-724F-484C-B4F2-BF9C77ED5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85840" y="2972553"/>
            <a:ext cx="1625200" cy="2254000"/>
          </a:xfrm>
          <a:prstGeom prst="rect">
            <a:avLst/>
          </a:prstGeom>
          <a:solidFill>
            <a:srgbClr val="FFF1C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3932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391;p26">
            <a:extLst>
              <a:ext uri="{FF2B5EF4-FFF2-40B4-BE49-F238E27FC236}">
                <a16:creationId xmlns:a16="http://schemas.microsoft.com/office/drawing/2014/main" id="{48CC53C1-5ED6-435D-AE0E-9791766DE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19959" y="2972553"/>
            <a:ext cx="1575600" cy="2254000"/>
          </a:xfrm>
          <a:prstGeom prst="rect">
            <a:avLst/>
          </a:prstGeom>
          <a:solidFill>
            <a:srgbClr val="FFF1C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3932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89;p26">
            <a:extLst>
              <a:ext uri="{FF2B5EF4-FFF2-40B4-BE49-F238E27FC236}">
                <a16:creationId xmlns:a16="http://schemas.microsoft.com/office/drawing/2014/main" id="{5879B48A-4D5E-496B-ADBC-7309536A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7316" y="2972553"/>
            <a:ext cx="1561200" cy="2254000"/>
          </a:xfrm>
          <a:prstGeom prst="rect">
            <a:avLst/>
          </a:prstGeom>
          <a:solidFill>
            <a:srgbClr val="FFF1C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3932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87;p26">
            <a:extLst>
              <a:ext uri="{FF2B5EF4-FFF2-40B4-BE49-F238E27FC236}">
                <a16:creationId xmlns:a16="http://schemas.microsoft.com/office/drawing/2014/main" id="{2FA99BD9-3845-4CF4-BDF2-E11CD1FC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9741" y="2057349"/>
            <a:ext cx="1931200" cy="8472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508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DE8D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86;p26">
            <a:extLst>
              <a:ext uri="{FF2B5EF4-FFF2-40B4-BE49-F238E27FC236}">
                <a16:creationId xmlns:a16="http://schemas.microsoft.com/office/drawing/2014/main" id="{DA8CF585-F8EA-42CC-AB5B-399B486FB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9705" y="2057349"/>
            <a:ext cx="1931200" cy="8472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508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DE8D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E0C0F82-0921-428E-BC18-2805DBE1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200" dirty="0"/>
              <a:t>Övergripande arbetsprocess för en delarena</a:t>
            </a:r>
            <a:endParaRPr lang="sv-SE" dirty="0"/>
          </a:p>
        </p:txBody>
      </p:sp>
      <p:sp>
        <p:nvSpPr>
          <p:cNvPr id="41" name="Google Shape;390;p26">
            <a:extLst>
              <a:ext uri="{FF2B5EF4-FFF2-40B4-BE49-F238E27FC236}">
                <a16:creationId xmlns:a16="http://schemas.microsoft.com/office/drawing/2014/main" id="{105133A5-DCB4-459F-A869-76E71B75A7DD}"/>
              </a:ext>
            </a:extLst>
          </p:cNvPr>
          <p:cNvSpPr/>
          <p:nvPr/>
        </p:nvSpPr>
        <p:spPr>
          <a:xfrm>
            <a:off x="179473" y="1760705"/>
            <a:ext cx="952800" cy="1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844A0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Arbetsfas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93;p26">
            <a:extLst>
              <a:ext uri="{FF2B5EF4-FFF2-40B4-BE49-F238E27FC236}">
                <a16:creationId xmlns:a16="http://schemas.microsoft.com/office/drawing/2014/main" id="{CEB9E185-6CC3-4383-96EC-634AE3480348}"/>
              </a:ext>
            </a:extLst>
          </p:cNvPr>
          <p:cNvSpPr/>
          <p:nvPr/>
        </p:nvSpPr>
        <p:spPr>
          <a:xfrm>
            <a:off x="907306" y="2131085"/>
            <a:ext cx="178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Verkstad 1. 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Gemensam problemformulering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2" name="Bildobjekt 31" descr="Initialt är det en smärre grupp som påbörjar verkstad 1.">
            <a:extLst>
              <a:ext uri="{FF2B5EF4-FFF2-40B4-BE49-F238E27FC236}">
                <a16:creationId xmlns:a16="http://schemas.microsoft.com/office/drawing/2014/main" id="{857C5FAC-2E37-42B4-9C54-F5DE185D8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16" y="3575168"/>
            <a:ext cx="1363400" cy="524385"/>
          </a:xfrm>
          <a:prstGeom prst="rect">
            <a:avLst/>
          </a:prstGeom>
        </p:spPr>
      </p:pic>
      <p:sp>
        <p:nvSpPr>
          <p:cNvPr id="36" name="Google Shape;394;p26">
            <a:extLst>
              <a:ext uri="{FF2B5EF4-FFF2-40B4-BE49-F238E27FC236}">
                <a16:creationId xmlns:a16="http://schemas.microsoft.com/office/drawing/2014/main" id="{770BEF7E-1845-4598-9022-7A1D849541C1}"/>
              </a:ext>
            </a:extLst>
          </p:cNvPr>
          <p:cNvSpPr/>
          <p:nvPr/>
        </p:nvSpPr>
        <p:spPr>
          <a:xfrm>
            <a:off x="2659625" y="2131085"/>
            <a:ext cx="1593289" cy="8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Verkstad 2. 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Generera och prioritera mellan olika initiativ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3" name="Bildobjekt 32" descr="Under arbetsfasen 2 kan man räkna med en större arbetsgrupp. ">
            <a:extLst>
              <a:ext uri="{FF2B5EF4-FFF2-40B4-BE49-F238E27FC236}">
                <a16:creationId xmlns:a16="http://schemas.microsoft.com/office/drawing/2014/main" id="{2BEB7939-3E86-4895-8792-8B4C88ED5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133" y="3273061"/>
            <a:ext cx="1373251" cy="1491478"/>
          </a:xfrm>
          <a:prstGeom prst="rect">
            <a:avLst/>
          </a:prstGeom>
        </p:spPr>
      </p:pic>
      <p:sp>
        <p:nvSpPr>
          <p:cNvPr id="37" name="Google Shape;395;p26">
            <a:extLst>
              <a:ext uri="{FF2B5EF4-FFF2-40B4-BE49-F238E27FC236}">
                <a16:creationId xmlns:a16="http://schemas.microsoft.com/office/drawing/2014/main" id="{FB66F74F-43B1-4419-B749-227226639D25}"/>
              </a:ext>
            </a:extLst>
          </p:cNvPr>
          <p:cNvSpPr/>
          <p:nvPr/>
        </p:nvSpPr>
        <p:spPr>
          <a:xfrm>
            <a:off x="4338344" y="2131085"/>
            <a:ext cx="17848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Verkstad 3. 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Utforma arbetsplan </a:t>
            </a:r>
            <a:b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och handslag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4" name="Bildobjekt 33" descr="Under verkstad 3 kan man räkna med ännu fler människor som är med och arbetar med att utforma arbetsplanen. ">
            <a:extLst>
              <a:ext uri="{FF2B5EF4-FFF2-40B4-BE49-F238E27FC236}">
                <a16:creationId xmlns:a16="http://schemas.microsoft.com/office/drawing/2014/main" id="{67F41E13-3C6A-4921-A0F6-6247ED847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150" y="3127831"/>
            <a:ext cx="1287081" cy="1789572"/>
          </a:xfrm>
          <a:prstGeom prst="rect">
            <a:avLst/>
          </a:prstGeom>
        </p:spPr>
      </p:pic>
      <p:sp>
        <p:nvSpPr>
          <p:cNvPr id="43" name="Google Shape;399;p26">
            <a:extLst>
              <a:ext uri="{FF2B5EF4-FFF2-40B4-BE49-F238E27FC236}">
                <a16:creationId xmlns:a16="http://schemas.microsoft.com/office/drawing/2014/main" id="{9FA21993-872C-45B1-90D5-EB0C3093B242}"/>
              </a:ext>
            </a:extLst>
          </p:cNvPr>
          <p:cNvSpPr/>
          <p:nvPr/>
        </p:nvSpPr>
        <p:spPr>
          <a:xfrm>
            <a:off x="7399817" y="2172949"/>
            <a:ext cx="1236000" cy="616000"/>
          </a:xfrm>
          <a:prstGeom prst="homePlate">
            <a:avLst>
              <a:gd name="adj" fmla="val 22222"/>
            </a:avLst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Genomföra handslag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436;p26">
            <a:extLst>
              <a:ext uri="{FF2B5EF4-FFF2-40B4-BE49-F238E27FC236}">
                <a16:creationId xmlns:a16="http://schemas.microsoft.com/office/drawing/2014/main" id="{F9F2A051-7DAB-415B-B75A-3E041808F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56903" y="3046805"/>
            <a:ext cx="1561200" cy="225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3932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66;p26">
            <a:extLst>
              <a:ext uri="{FF2B5EF4-FFF2-40B4-BE49-F238E27FC236}">
                <a16:creationId xmlns:a16="http://schemas.microsoft.com/office/drawing/2014/main" id="{01875672-D143-4C89-9E26-03EEBB99DE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571233" y="2065904"/>
            <a:ext cx="2178800" cy="3160800"/>
          </a:xfrm>
          <a:prstGeom prst="wedgeRectCallout">
            <a:avLst>
              <a:gd name="adj1" fmla="val -86220"/>
              <a:gd name="adj2" fmla="val 6560"/>
            </a:avLst>
          </a:prstGeom>
          <a:solidFill>
            <a:schemeClr val="lt1">
              <a:alpha val="69800"/>
            </a:schemeClr>
          </a:solidFill>
          <a:ln w="38100" cap="flat" cmpd="sng">
            <a:solidFill>
              <a:schemeClr val="accent3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“Handslaget” är </a:t>
            </a: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delarenans arbetsplan</a:t>
            </a: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och beskriver vilka initiativ man kommer att arbeta med. 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Dessa kan vara stora och omfattande, men även mindre och mer avgränsande initiativ förväntas ingå, utifrån deltagarnas olika förutsättningar.  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467;p26">
            <a:extLst>
              <a:ext uri="{FF2B5EF4-FFF2-40B4-BE49-F238E27FC236}">
                <a16:creationId xmlns:a16="http://schemas.microsoft.com/office/drawing/2014/main" id="{19C13041-8A31-4F78-B7A6-7EAFC2E1F4D0}"/>
              </a:ext>
            </a:extLst>
          </p:cNvPr>
          <p:cNvSpPr/>
          <p:nvPr/>
        </p:nvSpPr>
        <p:spPr>
          <a:xfrm>
            <a:off x="3475220" y="5546348"/>
            <a:ext cx="3961200" cy="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Identifierade behov som inte kan mötas inom delarenan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Grupp 72" descr="Identifierade behov som inte kan mötas inom delarenan leder till:">
            <a:extLst>
              <a:ext uri="{FF2B5EF4-FFF2-40B4-BE49-F238E27FC236}">
                <a16:creationId xmlns:a16="http://schemas.microsoft.com/office/drawing/2014/main" id="{04A088D7-D334-4277-ABE7-A32CDA969D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821709" y="5855342"/>
            <a:ext cx="6966882" cy="383600"/>
            <a:chOff x="1821709" y="5484953"/>
            <a:chExt cx="6966882" cy="383600"/>
          </a:xfrm>
        </p:grpSpPr>
        <p:cxnSp>
          <p:nvCxnSpPr>
            <p:cNvPr id="74" name="Google Shape;469;p26">
              <a:extLst>
                <a:ext uri="{FF2B5EF4-FFF2-40B4-BE49-F238E27FC236}">
                  <a16:creationId xmlns:a16="http://schemas.microsoft.com/office/drawing/2014/main" id="{59DD7E05-674E-460C-90A1-C3442517E446}"/>
                </a:ext>
              </a:extLst>
            </p:cNvPr>
            <p:cNvCxnSpPr/>
            <p:nvPr/>
          </p:nvCxnSpPr>
          <p:spPr>
            <a:xfrm flipH="1">
              <a:off x="1821709" y="5489753"/>
              <a:ext cx="2310400" cy="378800"/>
            </a:xfrm>
            <a:prstGeom prst="bent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75" name="Google Shape;470;p26">
              <a:extLst>
                <a:ext uri="{FF2B5EF4-FFF2-40B4-BE49-F238E27FC236}">
                  <a16:creationId xmlns:a16="http://schemas.microsoft.com/office/drawing/2014/main" id="{8AA404BD-653B-4FC3-92AD-525F47539135}"/>
                </a:ext>
              </a:extLst>
            </p:cNvPr>
            <p:cNvCxnSpPr/>
            <p:nvPr/>
          </p:nvCxnSpPr>
          <p:spPr>
            <a:xfrm>
              <a:off x="4143897" y="5489753"/>
              <a:ext cx="2322400" cy="378800"/>
            </a:xfrm>
            <a:prstGeom prst="bent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76" name="Google Shape;471;p26">
              <a:extLst>
                <a:ext uri="{FF2B5EF4-FFF2-40B4-BE49-F238E27FC236}">
                  <a16:creationId xmlns:a16="http://schemas.microsoft.com/office/drawing/2014/main" id="{211FF514-2E15-4C58-823A-CC539F37CB72}"/>
                </a:ext>
              </a:extLst>
            </p:cNvPr>
            <p:cNvCxnSpPr/>
            <p:nvPr/>
          </p:nvCxnSpPr>
          <p:spPr>
            <a:xfrm>
              <a:off x="3306803" y="5489753"/>
              <a:ext cx="837200" cy="378800"/>
            </a:xfrm>
            <a:prstGeom prst="bent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77" name="Google Shape;475;p26">
              <a:extLst>
                <a:ext uri="{FF2B5EF4-FFF2-40B4-BE49-F238E27FC236}">
                  <a16:creationId xmlns:a16="http://schemas.microsoft.com/office/drawing/2014/main" id="{5DDC4BB6-72E6-4B28-A7E6-6511F5961905}"/>
                </a:ext>
              </a:extLst>
            </p:cNvPr>
            <p:cNvCxnSpPr/>
            <p:nvPr/>
          </p:nvCxnSpPr>
          <p:spPr>
            <a:xfrm>
              <a:off x="4154591" y="5484953"/>
              <a:ext cx="4634000" cy="383600"/>
            </a:xfrm>
            <a:prstGeom prst="bentConnector2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26" name="Google Shape;381;p26">
            <a:extLst>
              <a:ext uri="{FF2B5EF4-FFF2-40B4-BE49-F238E27FC236}">
                <a16:creationId xmlns:a16="http://schemas.microsoft.com/office/drawing/2014/main" id="{BDF4A5F4-50E0-4623-A39D-58F7A39E50CA}"/>
              </a:ext>
            </a:extLst>
          </p:cNvPr>
          <p:cNvSpPr/>
          <p:nvPr/>
        </p:nvSpPr>
        <p:spPr>
          <a:xfrm>
            <a:off x="838582" y="6273668"/>
            <a:ext cx="2267200" cy="251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Andra delarenor</a:t>
            </a:r>
            <a:endParaRPr kumimoji="0" sz="1467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382;p26">
            <a:extLst>
              <a:ext uri="{FF2B5EF4-FFF2-40B4-BE49-F238E27FC236}">
                <a16:creationId xmlns:a16="http://schemas.microsoft.com/office/drawing/2014/main" id="{3AEA25CE-5AB5-4DAA-9F37-8749F512DE1D}"/>
              </a:ext>
            </a:extLst>
          </p:cNvPr>
          <p:cNvSpPr/>
          <p:nvPr/>
        </p:nvSpPr>
        <p:spPr>
          <a:xfrm>
            <a:off x="3160876" y="6273668"/>
            <a:ext cx="2267200" cy="251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Lokala kraftsamlingar</a:t>
            </a:r>
            <a:endParaRPr kumimoji="0" sz="1467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383;p26">
            <a:extLst>
              <a:ext uri="{FF2B5EF4-FFF2-40B4-BE49-F238E27FC236}">
                <a16:creationId xmlns:a16="http://schemas.microsoft.com/office/drawing/2014/main" id="{AB8C85C1-1090-4915-8340-98B6514A3B3C}"/>
              </a:ext>
            </a:extLst>
          </p:cNvPr>
          <p:cNvSpPr/>
          <p:nvPr/>
        </p:nvSpPr>
        <p:spPr>
          <a:xfrm>
            <a:off x="5483170" y="6273668"/>
            <a:ext cx="2267200" cy="251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Nationellt prioriterad fråga</a:t>
            </a:r>
            <a:endParaRPr kumimoji="0" sz="1467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474;p26">
            <a:extLst>
              <a:ext uri="{FF2B5EF4-FFF2-40B4-BE49-F238E27FC236}">
                <a16:creationId xmlns:a16="http://schemas.microsoft.com/office/drawing/2014/main" id="{E8FED1BC-17CA-4AA2-9921-96647C704250}"/>
              </a:ext>
            </a:extLst>
          </p:cNvPr>
          <p:cNvSpPr/>
          <p:nvPr/>
        </p:nvSpPr>
        <p:spPr>
          <a:xfrm>
            <a:off x="7805464" y="6273668"/>
            <a:ext cx="2267200" cy="251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”Blå listan”</a:t>
            </a:r>
            <a:endParaRPr kumimoji="0" sz="1467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4" name="Google Shape;437;p26">
            <a:extLst>
              <a:ext uri="{FF2B5EF4-FFF2-40B4-BE49-F238E27FC236}">
                <a16:creationId xmlns:a16="http://schemas.microsoft.com/office/drawing/2014/main" id="{C60DF48A-25EB-48D1-BEA3-8523C91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050170" y="3296705"/>
            <a:ext cx="1646037" cy="1565771"/>
            <a:chOff x="9915098" y="2364135"/>
            <a:chExt cx="2243781" cy="2134365"/>
          </a:xfrm>
        </p:grpSpPr>
        <p:pic>
          <p:nvPicPr>
            <p:cNvPr id="45" name="Google Shape;438;p26">
              <a:extLst>
                <a:ext uri="{FF2B5EF4-FFF2-40B4-BE49-F238E27FC236}">
                  <a16:creationId xmlns:a16="http://schemas.microsoft.com/office/drawing/2014/main" id="{4CEFBE5D-8149-4F9E-9756-77255885D8C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360567" y="2879176"/>
              <a:ext cx="1139609" cy="11396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39;p26" descr="Gears">
              <a:extLst>
                <a:ext uri="{FF2B5EF4-FFF2-40B4-BE49-F238E27FC236}">
                  <a16:creationId xmlns:a16="http://schemas.microsoft.com/office/drawing/2014/main" id="{22E60F69-DDD2-4AF4-81F6-60216D8F754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421272" y="3118302"/>
              <a:ext cx="253048" cy="2530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40;p26" descr="Lightbulb">
              <a:extLst>
                <a:ext uri="{FF2B5EF4-FFF2-40B4-BE49-F238E27FC236}">
                  <a16:creationId xmlns:a16="http://schemas.microsoft.com/office/drawing/2014/main" id="{79CB5599-89DB-451D-A4CF-5C39BDC77FE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822256" y="3795746"/>
              <a:ext cx="200914" cy="2009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41;p26" descr="Magnifying glass">
              <a:extLst>
                <a:ext uri="{FF2B5EF4-FFF2-40B4-BE49-F238E27FC236}">
                  <a16:creationId xmlns:a16="http://schemas.microsoft.com/office/drawing/2014/main" id="{61BB933C-F7F8-4CF8-8EC5-5D726E7EF43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174272" y="3081738"/>
              <a:ext cx="253048" cy="25304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9" name="Google Shape;442;p26">
              <a:extLst>
                <a:ext uri="{FF2B5EF4-FFF2-40B4-BE49-F238E27FC236}">
                  <a16:creationId xmlns:a16="http://schemas.microsoft.com/office/drawing/2014/main" id="{5C2E5CC6-A077-4592-96C7-9492BB81B23E}"/>
                </a:ext>
              </a:extLst>
            </p:cNvPr>
            <p:cNvGrpSpPr/>
            <p:nvPr/>
          </p:nvGrpSpPr>
          <p:grpSpPr>
            <a:xfrm>
              <a:off x="10466276" y="2364135"/>
              <a:ext cx="620978" cy="400873"/>
              <a:chOff x="2287881" y="3570202"/>
              <a:chExt cx="1416464" cy="914400"/>
            </a:xfrm>
          </p:grpSpPr>
          <p:pic>
            <p:nvPicPr>
              <p:cNvPr id="71" name="Google Shape;443;p26" descr="Man">
                <a:extLst>
                  <a:ext uri="{FF2B5EF4-FFF2-40B4-BE49-F238E27FC236}">
                    <a16:creationId xmlns:a16="http://schemas.microsoft.com/office/drawing/2014/main" id="{00069CFF-9907-4D8E-843A-49673FDE41E5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789945" y="357020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" name="Google Shape;444;p26" descr="Woman">
                <a:extLst>
                  <a:ext uri="{FF2B5EF4-FFF2-40B4-BE49-F238E27FC236}">
                    <a16:creationId xmlns:a16="http://schemas.microsoft.com/office/drawing/2014/main" id="{328A32B6-8EB9-4821-B4FF-6366436C9FAB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287881" y="357020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" name="Google Shape;445;p26">
              <a:extLst>
                <a:ext uri="{FF2B5EF4-FFF2-40B4-BE49-F238E27FC236}">
                  <a16:creationId xmlns:a16="http://schemas.microsoft.com/office/drawing/2014/main" id="{43AE3DEF-491E-42CB-800A-D70A7E8282F9}"/>
                </a:ext>
              </a:extLst>
            </p:cNvPr>
            <p:cNvGrpSpPr/>
            <p:nvPr/>
          </p:nvGrpSpPr>
          <p:grpSpPr>
            <a:xfrm>
              <a:off x="11333290" y="2907524"/>
              <a:ext cx="620978" cy="400873"/>
              <a:chOff x="2287881" y="3570202"/>
              <a:chExt cx="1416464" cy="914400"/>
            </a:xfrm>
          </p:grpSpPr>
          <p:pic>
            <p:nvPicPr>
              <p:cNvPr id="69" name="Google Shape;446;p26" descr="Man">
                <a:extLst>
                  <a:ext uri="{FF2B5EF4-FFF2-40B4-BE49-F238E27FC236}">
                    <a16:creationId xmlns:a16="http://schemas.microsoft.com/office/drawing/2014/main" id="{A7DC82D0-2297-49A7-B2BF-8A7841A3317A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789945" y="357020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" name="Google Shape;447;p26" descr="Woman">
                <a:extLst>
                  <a:ext uri="{FF2B5EF4-FFF2-40B4-BE49-F238E27FC236}">
                    <a16:creationId xmlns:a16="http://schemas.microsoft.com/office/drawing/2014/main" id="{9CDF2292-3B41-4549-A2F4-072AA11ACC49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287881" y="357020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448;p26">
              <a:extLst>
                <a:ext uri="{FF2B5EF4-FFF2-40B4-BE49-F238E27FC236}">
                  <a16:creationId xmlns:a16="http://schemas.microsoft.com/office/drawing/2014/main" id="{5514353C-3038-483F-B415-C50DCFE0EE2C}"/>
                </a:ext>
              </a:extLst>
            </p:cNvPr>
            <p:cNvGrpSpPr/>
            <p:nvPr/>
          </p:nvGrpSpPr>
          <p:grpSpPr>
            <a:xfrm>
              <a:off x="11537902" y="3375329"/>
              <a:ext cx="620978" cy="400873"/>
              <a:chOff x="2287881" y="3570202"/>
              <a:chExt cx="1416464" cy="914400"/>
            </a:xfrm>
          </p:grpSpPr>
          <p:pic>
            <p:nvPicPr>
              <p:cNvPr id="67" name="Google Shape;449;p26" descr="Man">
                <a:extLst>
                  <a:ext uri="{FF2B5EF4-FFF2-40B4-BE49-F238E27FC236}">
                    <a16:creationId xmlns:a16="http://schemas.microsoft.com/office/drawing/2014/main" id="{2E2F5F0C-B8EC-4B5E-981B-D829DC78E3A2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789945" y="357020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Google Shape;450;p26" descr="Woman">
                <a:extLst>
                  <a:ext uri="{FF2B5EF4-FFF2-40B4-BE49-F238E27FC236}">
                    <a16:creationId xmlns:a16="http://schemas.microsoft.com/office/drawing/2014/main" id="{9F34FCEB-3729-4F4A-B61A-9CD236FBFA8D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287881" y="357020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" name="Google Shape;451;p26">
              <a:extLst>
                <a:ext uri="{FF2B5EF4-FFF2-40B4-BE49-F238E27FC236}">
                  <a16:creationId xmlns:a16="http://schemas.microsoft.com/office/drawing/2014/main" id="{BD340667-5FA8-4146-8455-136667ABC753}"/>
                </a:ext>
              </a:extLst>
            </p:cNvPr>
            <p:cNvGrpSpPr/>
            <p:nvPr/>
          </p:nvGrpSpPr>
          <p:grpSpPr>
            <a:xfrm>
              <a:off x="11214052" y="3936759"/>
              <a:ext cx="620978" cy="400873"/>
              <a:chOff x="2287881" y="3570202"/>
              <a:chExt cx="1416464" cy="914400"/>
            </a:xfrm>
          </p:grpSpPr>
          <p:pic>
            <p:nvPicPr>
              <p:cNvPr id="65" name="Google Shape;452;p26" descr="Man">
                <a:extLst>
                  <a:ext uri="{FF2B5EF4-FFF2-40B4-BE49-F238E27FC236}">
                    <a16:creationId xmlns:a16="http://schemas.microsoft.com/office/drawing/2014/main" id="{22AB6382-E70B-4047-9CAA-471673BC2093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789945" y="357020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Google Shape;453;p26" descr="Woman">
                <a:extLst>
                  <a:ext uri="{FF2B5EF4-FFF2-40B4-BE49-F238E27FC236}">
                    <a16:creationId xmlns:a16="http://schemas.microsoft.com/office/drawing/2014/main" id="{3AFBC887-35EA-4C5D-95F9-9B0401EF5C12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287881" y="357020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" name="Google Shape;454;p26">
              <a:extLst>
                <a:ext uri="{FF2B5EF4-FFF2-40B4-BE49-F238E27FC236}">
                  <a16:creationId xmlns:a16="http://schemas.microsoft.com/office/drawing/2014/main" id="{42BBC2C9-205C-442C-80E7-0CE10B6785D3}"/>
                </a:ext>
              </a:extLst>
            </p:cNvPr>
            <p:cNvGrpSpPr/>
            <p:nvPr/>
          </p:nvGrpSpPr>
          <p:grpSpPr>
            <a:xfrm>
              <a:off x="10375882" y="4097627"/>
              <a:ext cx="620978" cy="400873"/>
              <a:chOff x="2287881" y="3570202"/>
              <a:chExt cx="1416464" cy="914400"/>
            </a:xfrm>
          </p:grpSpPr>
          <p:pic>
            <p:nvPicPr>
              <p:cNvPr id="63" name="Google Shape;455;p26" descr="Man">
                <a:extLst>
                  <a:ext uri="{FF2B5EF4-FFF2-40B4-BE49-F238E27FC236}">
                    <a16:creationId xmlns:a16="http://schemas.microsoft.com/office/drawing/2014/main" id="{D9882A5F-F01A-4C28-86C9-2FC5F9263F92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789945" y="357020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456;p26" descr="Woman">
                <a:extLst>
                  <a:ext uri="{FF2B5EF4-FFF2-40B4-BE49-F238E27FC236}">
                    <a16:creationId xmlns:a16="http://schemas.microsoft.com/office/drawing/2014/main" id="{13608765-CFC0-4E7A-9DD3-B8616745B379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287881" y="357020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457;p26">
              <a:extLst>
                <a:ext uri="{FF2B5EF4-FFF2-40B4-BE49-F238E27FC236}">
                  <a16:creationId xmlns:a16="http://schemas.microsoft.com/office/drawing/2014/main" id="{248122B8-D013-4DAB-90A2-50B20E2E3119}"/>
                </a:ext>
              </a:extLst>
            </p:cNvPr>
            <p:cNvGrpSpPr/>
            <p:nvPr/>
          </p:nvGrpSpPr>
          <p:grpSpPr>
            <a:xfrm>
              <a:off x="9915098" y="3643623"/>
              <a:ext cx="620978" cy="400873"/>
              <a:chOff x="2287881" y="3570202"/>
              <a:chExt cx="1416464" cy="914400"/>
            </a:xfrm>
          </p:grpSpPr>
          <p:pic>
            <p:nvPicPr>
              <p:cNvPr id="61" name="Google Shape;458;p26" descr="Man">
                <a:extLst>
                  <a:ext uri="{FF2B5EF4-FFF2-40B4-BE49-F238E27FC236}">
                    <a16:creationId xmlns:a16="http://schemas.microsoft.com/office/drawing/2014/main" id="{05C2C0BD-A34F-45F5-BC88-E42C364F25E8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789945" y="357020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Google Shape;459;p26" descr="Woman">
                <a:extLst>
                  <a:ext uri="{FF2B5EF4-FFF2-40B4-BE49-F238E27FC236}">
                    <a16:creationId xmlns:a16="http://schemas.microsoft.com/office/drawing/2014/main" id="{22E639B8-96FB-45B1-9F02-C2A4293AD6CA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287881" y="357020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5" name="Google Shape;460;p26">
              <a:extLst>
                <a:ext uri="{FF2B5EF4-FFF2-40B4-BE49-F238E27FC236}">
                  <a16:creationId xmlns:a16="http://schemas.microsoft.com/office/drawing/2014/main" id="{FC2A7326-818A-4AA4-8A02-0C6C8CCB2CCD}"/>
                </a:ext>
              </a:extLst>
            </p:cNvPr>
            <p:cNvGrpSpPr/>
            <p:nvPr/>
          </p:nvGrpSpPr>
          <p:grpSpPr>
            <a:xfrm>
              <a:off x="11103989" y="2398843"/>
              <a:ext cx="620978" cy="400873"/>
              <a:chOff x="2287881" y="3570202"/>
              <a:chExt cx="1416464" cy="914400"/>
            </a:xfrm>
          </p:grpSpPr>
          <p:pic>
            <p:nvPicPr>
              <p:cNvPr id="59" name="Google Shape;461;p26" descr="Man">
                <a:extLst>
                  <a:ext uri="{FF2B5EF4-FFF2-40B4-BE49-F238E27FC236}">
                    <a16:creationId xmlns:a16="http://schemas.microsoft.com/office/drawing/2014/main" id="{541EACF5-57AB-4700-A071-699F45A4E216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789945" y="357020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462;p26" descr="Woman">
                <a:extLst>
                  <a:ext uri="{FF2B5EF4-FFF2-40B4-BE49-F238E27FC236}">
                    <a16:creationId xmlns:a16="http://schemas.microsoft.com/office/drawing/2014/main" id="{D3C90147-69B8-4D80-AEF9-A6C7862129E7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287881" y="357020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6" name="Google Shape;463;p26">
              <a:extLst>
                <a:ext uri="{FF2B5EF4-FFF2-40B4-BE49-F238E27FC236}">
                  <a16:creationId xmlns:a16="http://schemas.microsoft.com/office/drawing/2014/main" id="{5DA9C328-EFF5-46B1-B8C2-C4B1AE833E2D}"/>
                </a:ext>
              </a:extLst>
            </p:cNvPr>
            <p:cNvGrpSpPr/>
            <p:nvPr/>
          </p:nvGrpSpPr>
          <p:grpSpPr>
            <a:xfrm>
              <a:off x="9925402" y="2760734"/>
              <a:ext cx="620978" cy="400873"/>
              <a:chOff x="2287881" y="3570202"/>
              <a:chExt cx="1416464" cy="914400"/>
            </a:xfrm>
          </p:grpSpPr>
          <p:pic>
            <p:nvPicPr>
              <p:cNvPr id="57" name="Google Shape;464;p26" descr="Man">
                <a:extLst>
                  <a:ext uri="{FF2B5EF4-FFF2-40B4-BE49-F238E27FC236}">
                    <a16:creationId xmlns:a16="http://schemas.microsoft.com/office/drawing/2014/main" id="{E8BE1B9D-CC7F-4395-9193-E30C7808D239}"/>
                  </a:ext>
                </a:extLst>
              </p:cNvPr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789945" y="357020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oogle Shape;465;p26" descr="Woman">
                <a:extLst>
                  <a:ext uri="{FF2B5EF4-FFF2-40B4-BE49-F238E27FC236}">
                    <a16:creationId xmlns:a16="http://schemas.microsoft.com/office/drawing/2014/main" id="{3B52E0A9-B832-4022-B05A-D580C149E9D0}"/>
                  </a:ext>
                </a:extLst>
              </p:cNvPr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287881" y="357020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78" name="Grupp 77" descr="Handslaget påbörjar genomförandefasen.">
            <a:extLst>
              <a:ext uri="{FF2B5EF4-FFF2-40B4-BE49-F238E27FC236}">
                <a16:creationId xmlns:a16="http://schemas.microsoft.com/office/drawing/2014/main" id="{87A097B6-4AFF-4CBA-AEB7-23F06DCAEA04}"/>
              </a:ext>
            </a:extLst>
          </p:cNvPr>
          <p:cNvGrpSpPr/>
          <p:nvPr/>
        </p:nvGrpSpPr>
        <p:grpSpPr>
          <a:xfrm>
            <a:off x="6206033" y="2057961"/>
            <a:ext cx="774923" cy="818892"/>
            <a:chOff x="7384151" y="2911818"/>
            <a:chExt cx="774923" cy="818892"/>
          </a:xfrm>
        </p:grpSpPr>
        <p:sp>
          <p:nvSpPr>
            <p:cNvPr id="79" name="Oval 18">
              <a:extLst>
                <a:ext uri="{FF2B5EF4-FFF2-40B4-BE49-F238E27FC236}">
                  <a16:creationId xmlns:a16="http://schemas.microsoft.com/office/drawing/2014/main" id="{0BE95240-3E28-4D52-ABC8-920837ECFEE0}"/>
                </a:ext>
              </a:extLst>
            </p:cNvPr>
            <p:cNvSpPr/>
            <p:nvPr/>
          </p:nvSpPr>
          <p:spPr>
            <a:xfrm>
              <a:off x="7384151" y="2911818"/>
              <a:ext cx="774923" cy="8188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0" name="Google Shape;373;p46" descr="Handslaget påbörjarr själva genomföfrandefasen">
              <a:extLst>
                <a:ext uri="{FF2B5EF4-FFF2-40B4-BE49-F238E27FC236}">
                  <a16:creationId xmlns:a16="http://schemas.microsoft.com/office/drawing/2014/main" id="{104F6634-0D89-4333-9312-30A43114220C}"/>
                </a:ext>
              </a:extLst>
            </p:cNvPr>
            <p:cNvGrpSpPr/>
            <p:nvPr/>
          </p:nvGrpSpPr>
          <p:grpSpPr>
            <a:xfrm>
              <a:off x="7528612" y="3069509"/>
              <a:ext cx="486000" cy="486651"/>
              <a:chOff x="4763351" y="2165295"/>
              <a:chExt cx="648692" cy="626516"/>
            </a:xfrm>
          </p:grpSpPr>
          <p:pic>
            <p:nvPicPr>
              <p:cNvPr id="81" name="Google Shape;374;p46" descr="Handshake">
                <a:extLst>
                  <a:ext uri="{FF2B5EF4-FFF2-40B4-BE49-F238E27FC236}">
                    <a16:creationId xmlns:a16="http://schemas.microsoft.com/office/drawing/2014/main" id="{24D47273-DA05-4C26-8B62-CC291D861BC4}"/>
                  </a:ext>
                </a:extLst>
              </p:cNvPr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4871833" y="2280126"/>
                <a:ext cx="431728" cy="3968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2" name="Google Shape;375;p46">
                <a:extLst>
                  <a:ext uri="{FF2B5EF4-FFF2-40B4-BE49-F238E27FC236}">
                    <a16:creationId xmlns:a16="http://schemas.microsoft.com/office/drawing/2014/main" id="{DF1C7223-25DD-416A-A4D6-CF3950250AA3}"/>
                  </a:ext>
                </a:extLst>
              </p:cNvPr>
              <p:cNvSpPr/>
              <p:nvPr/>
            </p:nvSpPr>
            <p:spPr>
              <a:xfrm>
                <a:off x="4763351" y="2165295"/>
                <a:ext cx="648692" cy="626516"/>
              </a:xfrm>
              <a:prstGeom prst="ellipse">
                <a:avLst/>
              </a:prstGeom>
              <a:noFill/>
              <a:ln w="50800" cap="flat" cmpd="sng">
                <a:solidFill>
                  <a:schemeClr val="accent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6694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0C0F82-0921-428E-BC18-2805DBE1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200" dirty="0"/>
              <a:t>Delarenans arbetsfaser fram till handslag</a:t>
            </a:r>
            <a:endParaRPr lang="sv-SE" dirty="0"/>
          </a:p>
        </p:txBody>
      </p:sp>
      <p:sp>
        <p:nvSpPr>
          <p:cNvPr id="82" name="Google Shape;664;p29">
            <a:extLst>
              <a:ext uri="{FF2B5EF4-FFF2-40B4-BE49-F238E27FC236}">
                <a16:creationId xmlns:a16="http://schemas.microsoft.com/office/drawing/2014/main" id="{17F4D3F4-2E80-4A60-BC7B-8F590090F196}"/>
              </a:ext>
            </a:extLst>
          </p:cNvPr>
          <p:cNvSpPr/>
          <p:nvPr/>
        </p:nvSpPr>
        <p:spPr>
          <a:xfrm>
            <a:off x="201306" y="1841138"/>
            <a:ext cx="1331600" cy="1136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467" b="1" i="0" u="none" strike="noStrike" kern="0" cap="none" spc="0" normalizeH="0" baseline="0" noProof="0" dirty="0">
                <a:ln>
                  <a:noFill/>
                </a:ln>
                <a:solidFill>
                  <a:srgbClr val="844A0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Arbetsfas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664;p29">
            <a:extLst>
              <a:ext uri="{FF2B5EF4-FFF2-40B4-BE49-F238E27FC236}">
                <a16:creationId xmlns:a16="http://schemas.microsoft.com/office/drawing/2014/main" id="{D6256051-A3BE-4025-B2D0-A04F01B908A2}"/>
              </a:ext>
            </a:extLst>
          </p:cNvPr>
          <p:cNvSpPr/>
          <p:nvPr/>
        </p:nvSpPr>
        <p:spPr>
          <a:xfrm>
            <a:off x="186582" y="3042796"/>
            <a:ext cx="1584740" cy="1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467" b="1" i="0" u="none" strike="noStrike" kern="0" cap="none" spc="0" normalizeH="0" baseline="0" noProof="0" dirty="0">
                <a:ln>
                  <a:noFill/>
                </a:ln>
                <a:solidFill>
                  <a:srgbClr val="844A0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Övergripande frågeställningar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664;p29">
            <a:extLst>
              <a:ext uri="{FF2B5EF4-FFF2-40B4-BE49-F238E27FC236}">
                <a16:creationId xmlns:a16="http://schemas.microsoft.com/office/drawing/2014/main" id="{B2F40C9F-990B-4531-8B14-E31C31D60AEE}"/>
              </a:ext>
            </a:extLst>
          </p:cNvPr>
          <p:cNvSpPr/>
          <p:nvPr/>
        </p:nvSpPr>
        <p:spPr>
          <a:xfrm>
            <a:off x="201306" y="5076237"/>
            <a:ext cx="1331600" cy="14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467" b="1" i="0" u="none" strike="noStrike" kern="0" cap="none" spc="0" normalizeH="0" baseline="0" noProof="0" dirty="0">
                <a:ln>
                  <a:noFill/>
                </a:ln>
                <a:solidFill>
                  <a:srgbClr val="844A0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Milstolpar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658;p29" descr="Arbetsfas">
            <a:extLst>
              <a:ext uri="{FF2B5EF4-FFF2-40B4-BE49-F238E27FC236}">
                <a16:creationId xmlns:a16="http://schemas.microsoft.com/office/drawing/2014/main" id="{CA84DDF9-7902-4FF1-9A46-130F040DDEE5}"/>
              </a:ext>
            </a:extLst>
          </p:cNvPr>
          <p:cNvSpPr/>
          <p:nvPr/>
        </p:nvSpPr>
        <p:spPr>
          <a:xfrm>
            <a:off x="1788267" y="1873602"/>
            <a:ext cx="3288400" cy="8472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508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5700" rIns="36000" bIns="457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4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Verkstad 1. </a:t>
            </a:r>
            <a:r>
              <a:rPr kumimoji="0" lang="en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Gemensam problemformulering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661;p29" descr="Övergripande frågeställningar">
            <a:extLst>
              <a:ext uri="{FF2B5EF4-FFF2-40B4-BE49-F238E27FC236}">
                <a16:creationId xmlns:a16="http://schemas.microsoft.com/office/drawing/2014/main" id="{497A271F-832E-4B17-A169-C6B97394AA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788043" y="3128870"/>
            <a:ext cx="2888800" cy="1442460"/>
          </a:xfrm>
          <a:prstGeom prst="rect">
            <a:avLst/>
          </a:prstGeom>
          <a:solidFill>
            <a:srgbClr val="FFF1C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3932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681;p29">
            <a:extLst>
              <a:ext uri="{FF2B5EF4-FFF2-40B4-BE49-F238E27FC236}">
                <a16:creationId xmlns:a16="http://schemas.microsoft.com/office/drawing/2014/main" id="{1084A85E-C3B8-41C2-9CA2-65041E8D8111}"/>
              </a:ext>
            </a:extLst>
          </p:cNvPr>
          <p:cNvSpPr/>
          <p:nvPr/>
        </p:nvSpPr>
        <p:spPr>
          <a:xfrm>
            <a:off x="1788266" y="3250558"/>
            <a:ext cx="2735607" cy="1344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186262" marR="0" lvl="0" indent="-19472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Vad är problembilden idag? Vilka delar består den av?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86262" marR="0" lvl="0" indent="-194728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Varför ser det ut som det gör?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86262" marR="0" lvl="0" indent="-194728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Vad hindrar oss?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656;p29">
            <a:extLst>
              <a:ext uri="{FF2B5EF4-FFF2-40B4-BE49-F238E27FC236}">
                <a16:creationId xmlns:a16="http://schemas.microsoft.com/office/drawing/2014/main" id="{FDBA78EE-E554-4078-981C-633C44B4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007" y="1689832"/>
            <a:ext cx="11869600" cy="1228436"/>
          </a:xfrm>
          <a:prstGeom prst="homePlate">
            <a:avLst>
              <a:gd name="adj" fmla="val 51698"/>
            </a:avLst>
          </a:prstGeom>
          <a:noFill/>
          <a:ln w="508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44A0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661;p29" descr="Milstolpar">
            <a:extLst>
              <a:ext uri="{FF2B5EF4-FFF2-40B4-BE49-F238E27FC236}">
                <a16:creationId xmlns:a16="http://schemas.microsoft.com/office/drawing/2014/main" id="{B17543E3-69E7-461B-ABCC-A47AC071E5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788043" y="4799008"/>
            <a:ext cx="2888800" cy="1457600"/>
          </a:xfrm>
          <a:prstGeom prst="rect">
            <a:avLst/>
          </a:prstGeom>
          <a:solidFill>
            <a:srgbClr val="FFF1C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3932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684;p29">
            <a:extLst>
              <a:ext uri="{FF2B5EF4-FFF2-40B4-BE49-F238E27FC236}">
                <a16:creationId xmlns:a16="http://schemas.microsoft.com/office/drawing/2014/main" id="{8CD31C9F-0794-49DF-BAAE-4CF7ED802D15}"/>
              </a:ext>
            </a:extLst>
          </p:cNvPr>
          <p:cNvSpPr/>
          <p:nvPr/>
        </p:nvSpPr>
        <p:spPr>
          <a:xfrm>
            <a:off x="1844751" y="4888194"/>
            <a:ext cx="2832092" cy="1246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186262" marR="0" lvl="0" indent="-19472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Utarbeta problemformulering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86262" marR="0" lvl="0" indent="-194728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Identifiera möjliga ytterligare deltagare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86262" marR="0" lvl="0" indent="-194728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Skapa förutsättningar för fortsatt arbete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659;p29" descr="Arbetsfas">
            <a:extLst>
              <a:ext uri="{FF2B5EF4-FFF2-40B4-BE49-F238E27FC236}">
                <a16:creationId xmlns:a16="http://schemas.microsoft.com/office/drawing/2014/main" id="{98DD63C2-D610-4C69-B22B-623544591199}"/>
              </a:ext>
            </a:extLst>
          </p:cNvPr>
          <p:cNvSpPr/>
          <p:nvPr/>
        </p:nvSpPr>
        <p:spPr>
          <a:xfrm>
            <a:off x="5029953" y="1873602"/>
            <a:ext cx="3288400" cy="8472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508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5700" rIns="36000" bIns="457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4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Verkstad 2. </a:t>
            </a:r>
            <a:r>
              <a:rPr kumimoji="0" lang="en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Generera idéer om möjliga initiativ och formulera målbild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661;p29" descr="Övergripande frågeställningar">
            <a:extLst>
              <a:ext uri="{FF2B5EF4-FFF2-40B4-BE49-F238E27FC236}">
                <a16:creationId xmlns:a16="http://schemas.microsoft.com/office/drawing/2014/main" id="{C52776AF-BE71-4AAE-9E0E-458D985CB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986361" y="3118650"/>
            <a:ext cx="3039770" cy="1452679"/>
          </a:xfrm>
          <a:prstGeom prst="rect">
            <a:avLst/>
          </a:prstGeom>
          <a:solidFill>
            <a:srgbClr val="FFF1C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3932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682;p29">
            <a:extLst>
              <a:ext uri="{FF2B5EF4-FFF2-40B4-BE49-F238E27FC236}">
                <a16:creationId xmlns:a16="http://schemas.microsoft.com/office/drawing/2014/main" id="{B47CD6A3-70A7-442C-95D1-410D789CB8B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925310" y="3275036"/>
            <a:ext cx="3039770" cy="1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36000" bIns="45700" anchor="t" anchorCtr="0">
            <a:noAutofit/>
          </a:bodyPr>
          <a:lstStyle/>
          <a:p>
            <a:pPr marL="186262" marR="0" lvl="0" indent="-19472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Vad ska vi börja med, sluta med, förändra, förstärka och skapa?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86262" marR="0" lvl="0" indent="-194728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Vad kan vi göra självständigt, och vad behöver vi hjälp med?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86262" marR="0" lvl="0" indent="-194728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Vilken målbild har vi?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661;p29" descr="Milstolpar">
            <a:extLst>
              <a:ext uri="{FF2B5EF4-FFF2-40B4-BE49-F238E27FC236}">
                <a16:creationId xmlns:a16="http://schemas.microsoft.com/office/drawing/2014/main" id="{F8650F9A-DB1B-42EA-8506-50462B21C7C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991124" y="4823536"/>
            <a:ext cx="3039770" cy="1433072"/>
          </a:xfrm>
          <a:prstGeom prst="rect">
            <a:avLst/>
          </a:prstGeom>
          <a:solidFill>
            <a:srgbClr val="FFF1C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3932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685;p29">
            <a:extLst>
              <a:ext uri="{FF2B5EF4-FFF2-40B4-BE49-F238E27FC236}">
                <a16:creationId xmlns:a16="http://schemas.microsoft.com/office/drawing/2014/main" id="{2FF7C086-BC27-4826-85ED-C20ED279642C}"/>
              </a:ext>
            </a:extLst>
          </p:cNvPr>
          <p:cNvSpPr/>
          <p:nvPr/>
        </p:nvSpPr>
        <p:spPr>
          <a:xfrm>
            <a:off x="4988688" y="4889583"/>
            <a:ext cx="3039770" cy="1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>
            <a:noAutofit/>
          </a:bodyPr>
          <a:lstStyle/>
          <a:p>
            <a:pPr marL="186262" marR="0" lvl="0" indent="-19472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Generera och prioritera mellan möjliga initiativ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86262" marR="0" lvl="0" indent="-194728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Identifiera potentiella samarbets-partners och ambassadörer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86262" marR="0" lvl="0" indent="-194728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Målbild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660;p29" descr="Arbetsfas">
            <a:extLst>
              <a:ext uri="{FF2B5EF4-FFF2-40B4-BE49-F238E27FC236}">
                <a16:creationId xmlns:a16="http://schemas.microsoft.com/office/drawing/2014/main" id="{BF88618C-F816-48D7-8AC6-0EED3DE2F2EC}"/>
              </a:ext>
            </a:extLst>
          </p:cNvPr>
          <p:cNvSpPr/>
          <p:nvPr/>
        </p:nvSpPr>
        <p:spPr>
          <a:xfrm>
            <a:off x="8271640" y="1873602"/>
            <a:ext cx="3288400" cy="847200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 w="508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5700" rIns="36000" bIns="457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4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Verkstad 3. </a:t>
            </a:r>
            <a:r>
              <a:rPr kumimoji="0" lang="en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Utforma arbetsplan och handslag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661;p29" descr="Övergripande frågeställningar&#10;">
            <a:extLst>
              <a:ext uri="{FF2B5EF4-FFF2-40B4-BE49-F238E27FC236}">
                <a16:creationId xmlns:a16="http://schemas.microsoft.com/office/drawing/2014/main" id="{7DA6AE90-14AA-4FAE-8AA1-A76A38F7A3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188178" y="3128870"/>
            <a:ext cx="3039770" cy="1442460"/>
          </a:xfrm>
          <a:prstGeom prst="rect">
            <a:avLst/>
          </a:prstGeom>
          <a:solidFill>
            <a:srgbClr val="FFF1C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3932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683;p29">
            <a:extLst>
              <a:ext uri="{FF2B5EF4-FFF2-40B4-BE49-F238E27FC236}">
                <a16:creationId xmlns:a16="http://schemas.microsoft.com/office/drawing/2014/main" id="{3983F6B0-6161-4103-B02E-1D89DF84332B}"/>
              </a:ext>
            </a:extLst>
          </p:cNvPr>
          <p:cNvSpPr/>
          <p:nvPr/>
        </p:nvSpPr>
        <p:spPr>
          <a:xfrm>
            <a:off x="8213547" y="3160867"/>
            <a:ext cx="3098627" cy="1442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186262" marR="0" lvl="0" indent="-19472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Hur kan de identifierade initiativen omsättas i handslag?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86262" marR="0" lvl="0" indent="-194728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Vilken förankring krävs för att kunna genomföra dessa?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86262" marR="0" lvl="0" indent="-194728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Vilka aktiviteter behöver vi genomföra inom initiativet?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661;p29" descr="Milstolpar">
            <a:extLst>
              <a:ext uri="{FF2B5EF4-FFF2-40B4-BE49-F238E27FC236}">
                <a16:creationId xmlns:a16="http://schemas.microsoft.com/office/drawing/2014/main" id="{68DF5B79-1FCD-4E7D-85CF-ED88ABC2D9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213547" y="4768797"/>
            <a:ext cx="3039770" cy="1487812"/>
          </a:xfrm>
          <a:prstGeom prst="rect">
            <a:avLst/>
          </a:prstGeom>
          <a:solidFill>
            <a:srgbClr val="FFF1CE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3932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686;p29">
            <a:extLst>
              <a:ext uri="{FF2B5EF4-FFF2-40B4-BE49-F238E27FC236}">
                <a16:creationId xmlns:a16="http://schemas.microsoft.com/office/drawing/2014/main" id="{FA268E0F-71A7-4A99-A10C-E1C29E212866}"/>
              </a:ext>
            </a:extLst>
          </p:cNvPr>
          <p:cNvSpPr/>
          <p:nvPr/>
        </p:nvSpPr>
        <p:spPr>
          <a:xfrm>
            <a:off x="8267663" y="4889583"/>
            <a:ext cx="2880800" cy="14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186262" marR="0" lvl="0" indent="-19472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Utforma ett konkret förslag på handslag som alla berörda aktörer med åtaganden står bakom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186262" marR="0" lvl="0" indent="-194728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Plan för fortsatt arbete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656;p29">
            <a:extLst>
              <a:ext uri="{FF2B5EF4-FFF2-40B4-BE49-F238E27FC236}">
                <a16:creationId xmlns:a16="http://schemas.microsoft.com/office/drawing/2014/main" id="{077E71A9-914D-4EC6-B86E-247A46F7A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005" y="3102038"/>
            <a:ext cx="11869600" cy="1513200"/>
          </a:xfrm>
          <a:prstGeom prst="homePlate">
            <a:avLst>
              <a:gd name="adj" fmla="val 51698"/>
            </a:avLst>
          </a:prstGeom>
          <a:noFill/>
          <a:ln w="508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44A0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656;p29">
            <a:extLst>
              <a:ext uri="{FF2B5EF4-FFF2-40B4-BE49-F238E27FC236}">
                <a16:creationId xmlns:a16="http://schemas.microsoft.com/office/drawing/2014/main" id="{EBDA54A8-05CD-42E3-8F98-CB1768D58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7007" y="4768796"/>
            <a:ext cx="11869600" cy="1513200"/>
          </a:xfrm>
          <a:prstGeom prst="homePlate">
            <a:avLst>
              <a:gd name="adj" fmla="val 51698"/>
            </a:avLst>
          </a:prstGeom>
          <a:noFill/>
          <a:ln w="508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44A0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691;p29">
            <a:extLst>
              <a:ext uri="{FF2B5EF4-FFF2-40B4-BE49-F238E27FC236}">
                <a16:creationId xmlns:a16="http://schemas.microsoft.com/office/drawing/2014/main" id="{4584EC2C-602C-448D-8FB8-17CF38CAABC3}"/>
              </a:ext>
            </a:extLst>
          </p:cNvPr>
          <p:cNvSpPr/>
          <p:nvPr/>
        </p:nvSpPr>
        <p:spPr>
          <a:xfrm>
            <a:off x="199375" y="6370896"/>
            <a:ext cx="6236149" cy="389095"/>
          </a:xfrm>
          <a:prstGeom prst="wedgeRectCallout">
            <a:avLst>
              <a:gd name="adj1" fmla="val 41367"/>
              <a:gd name="adj2" fmla="val -64968"/>
            </a:avLst>
          </a:prstGeom>
          <a:solidFill>
            <a:srgbClr val="C6E3F2">
              <a:alpha val="95690"/>
            </a:srgbClr>
          </a:solidFill>
          <a:ln w="38100" cap="flat" cmpd="sng">
            <a:solidFill>
              <a:srgbClr val="87C6E5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4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Vid behov genomförs fler möten för att nå i mål med arbetsplan/handslag</a:t>
            </a:r>
            <a:endParaRPr kumimoji="0" sz="14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687;p29">
            <a:extLst>
              <a:ext uri="{FF2B5EF4-FFF2-40B4-BE49-F238E27FC236}">
                <a16:creationId xmlns:a16="http://schemas.microsoft.com/office/drawing/2014/main" id="{0105441F-BD1F-4DDB-841D-CBB50AEB525E}"/>
              </a:ext>
            </a:extLst>
          </p:cNvPr>
          <p:cNvSpPr/>
          <p:nvPr/>
        </p:nvSpPr>
        <p:spPr>
          <a:xfrm>
            <a:off x="6653640" y="6348043"/>
            <a:ext cx="9812800" cy="39092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4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Kontinuerligt stärka utvecklingsarbetet inom delarenans område</a:t>
            </a:r>
            <a:endParaRPr kumimoji="0" sz="1600" b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348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0C0F82-0921-428E-BC18-2805DBE1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93" y="1346448"/>
            <a:ext cx="11065769" cy="714501"/>
          </a:xfrm>
        </p:spPr>
        <p:txBody>
          <a:bodyPr/>
          <a:lstStyle/>
          <a:p>
            <a:r>
              <a:rPr lang="sv-SE" dirty="0"/>
              <a:t>Visionen om ett handslag</a:t>
            </a:r>
            <a:br>
              <a:rPr lang="sv-SE" dirty="0"/>
            </a:br>
            <a:r>
              <a:rPr lang="sv-SE" b="0" dirty="0"/>
              <a:t>Illustrativt exempel, </a:t>
            </a:r>
            <a:br>
              <a:rPr lang="sv-SE" b="0" dirty="0"/>
            </a:br>
            <a:r>
              <a:rPr lang="sv-SE" b="0" dirty="0"/>
              <a:t>nuläge och handslag</a:t>
            </a:r>
            <a:endParaRPr lang="sv-SE" dirty="0"/>
          </a:p>
        </p:txBody>
      </p:sp>
      <p:sp>
        <p:nvSpPr>
          <p:cNvPr id="29" name="Rectangle 50">
            <a:extLst>
              <a:ext uri="{FF2B5EF4-FFF2-40B4-BE49-F238E27FC236}">
                <a16:creationId xmlns:a16="http://schemas.microsoft.com/office/drawing/2014/main" id="{BECBC1E0-C188-4889-B758-7390BE065B9C}"/>
              </a:ext>
            </a:extLst>
          </p:cNvPr>
          <p:cNvSpPr/>
          <p:nvPr/>
        </p:nvSpPr>
        <p:spPr>
          <a:xfrm>
            <a:off x="270429" y="2222776"/>
            <a:ext cx="5711435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Nuläge </a:t>
            </a:r>
            <a:r>
              <a:rPr kumimoji="0" lang="sv-SE" sz="1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sv-SE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omfattande</a:t>
            </a:r>
            <a:r>
              <a:rPr lang="sv-SE" sz="12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pågående utvecklingsarbete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kopplat till en fråga/utmaning</a:t>
            </a:r>
          </a:p>
        </p:txBody>
      </p:sp>
      <p:sp>
        <p:nvSpPr>
          <p:cNvPr id="26" name="Flowchart: Process 7">
            <a:extLst>
              <a:ext uri="{FF2B5EF4-FFF2-40B4-BE49-F238E27FC236}">
                <a16:creationId xmlns:a16="http://schemas.microsoft.com/office/drawing/2014/main" id="{5E652B13-D847-440A-B373-4BE976776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663" y="2548242"/>
            <a:ext cx="5219821" cy="3585474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7" name="Bildobjekt 26" descr="I nuläget arbetar myndigheter, regioner/kommuner/näringsliv och civilsamhälle med att ta fram budskap, genomföra insatser och sprida kunskapsinsatser utan någon som helst struktur.">
            <a:extLst>
              <a:ext uri="{FF2B5EF4-FFF2-40B4-BE49-F238E27FC236}">
                <a16:creationId xmlns:a16="http://schemas.microsoft.com/office/drawing/2014/main" id="{4AA8DFBF-A53B-4679-8176-2EA9D43F9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93" y="2647868"/>
            <a:ext cx="4898900" cy="3381895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05FB6BE4-A6EF-47F2-9931-F2BE956F4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784" y="1917300"/>
            <a:ext cx="6144458" cy="4911744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D34B5539-46C8-44FF-A698-E3CB5C5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35314" y="639769"/>
            <a:ext cx="180622" cy="744300"/>
            <a:chOff x="7535314" y="206635"/>
            <a:chExt cx="180622" cy="744300"/>
          </a:xfrm>
        </p:grpSpPr>
        <p:sp>
          <p:nvSpPr>
            <p:cNvPr id="31" name="Rectangle 41">
              <a:extLst>
                <a:ext uri="{FF2B5EF4-FFF2-40B4-BE49-F238E27FC236}">
                  <a16:creationId xmlns:a16="http://schemas.microsoft.com/office/drawing/2014/main" id="{7841AE3F-1F78-4779-A82B-6F90D60E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535314" y="206635"/>
              <a:ext cx="180622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32" name="Rectangle 42">
              <a:extLst>
                <a:ext uri="{FF2B5EF4-FFF2-40B4-BE49-F238E27FC236}">
                  <a16:creationId xmlns:a16="http://schemas.microsoft.com/office/drawing/2014/main" id="{2E0684B8-1E89-4C01-A5FF-E290F43C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535314" y="617317"/>
              <a:ext cx="180622" cy="144000"/>
            </a:xfrm>
            <a:prstGeom prst="rect">
              <a:avLst/>
            </a:prstGeom>
            <a:solidFill>
              <a:srgbClr val="0E77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Rectangle 46">
              <a:extLst>
                <a:ext uri="{FF2B5EF4-FFF2-40B4-BE49-F238E27FC236}">
                  <a16:creationId xmlns:a16="http://schemas.microsoft.com/office/drawing/2014/main" id="{56D553AA-82BB-41DC-8604-29C48A3CC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535314" y="421373"/>
              <a:ext cx="180622" cy="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Rectangle 48">
              <a:extLst>
                <a:ext uri="{FF2B5EF4-FFF2-40B4-BE49-F238E27FC236}">
                  <a16:creationId xmlns:a16="http://schemas.microsoft.com/office/drawing/2014/main" id="{82830C26-5060-4331-8127-D3320F47A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535314" y="806935"/>
              <a:ext cx="180622" cy="144000"/>
            </a:xfrm>
            <a:prstGeom prst="rect">
              <a:avLst/>
            </a:prstGeom>
            <a:solidFill>
              <a:srgbClr val="730B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6" name="TextBox 44">
            <a:extLst>
              <a:ext uri="{FF2B5EF4-FFF2-40B4-BE49-F238E27FC236}">
                <a16:creationId xmlns:a16="http://schemas.microsoft.com/office/drawing/2014/main" id="{BDCF5207-BC1A-4430-8D7C-E0593C7C0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15936" y="577508"/>
            <a:ext cx="1432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Myndigheter</a:t>
            </a:r>
          </a:p>
        </p:txBody>
      </p:sp>
      <p:sp>
        <p:nvSpPr>
          <p:cNvPr id="37" name="TextBox 45">
            <a:extLst>
              <a:ext uri="{FF2B5EF4-FFF2-40B4-BE49-F238E27FC236}">
                <a16:creationId xmlns:a16="http://schemas.microsoft.com/office/drawing/2014/main" id="{30DBD13A-E0F5-47F7-B651-E2E3D5424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15936" y="965528"/>
            <a:ext cx="1432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/>
              <a:t>Näringsliv</a:t>
            </a:r>
          </a:p>
        </p:txBody>
      </p:sp>
      <p:sp>
        <p:nvSpPr>
          <p:cNvPr id="38" name="TextBox 47">
            <a:extLst>
              <a:ext uri="{FF2B5EF4-FFF2-40B4-BE49-F238E27FC236}">
                <a16:creationId xmlns:a16="http://schemas.microsoft.com/office/drawing/2014/main" id="{C761AB5A-204A-4587-8109-4BF094D4B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15936" y="780957"/>
            <a:ext cx="1631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Regioner/kommuner</a:t>
            </a:r>
          </a:p>
        </p:txBody>
      </p:sp>
      <p:sp>
        <p:nvSpPr>
          <p:cNvPr id="39" name="TextBox 49">
            <a:extLst>
              <a:ext uri="{FF2B5EF4-FFF2-40B4-BE49-F238E27FC236}">
                <a16:creationId xmlns:a16="http://schemas.microsoft.com/office/drawing/2014/main" id="{873B7FB3-4175-4DA8-A900-1639D5FBA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15936" y="1155146"/>
            <a:ext cx="1432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/>
              <a:t>Civilsamhälle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9F446C9-66A2-474B-A427-DBCFAA6F4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70275" y="470606"/>
            <a:ext cx="2625084" cy="966638"/>
            <a:chOff x="9170275" y="37472"/>
            <a:chExt cx="2625084" cy="966638"/>
          </a:xfrm>
        </p:grpSpPr>
        <p:sp>
          <p:nvSpPr>
            <p:cNvPr id="50" name="TextBox 37">
              <a:extLst>
                <a:ext uri="{FF2B5EF4-FFF2-40B4-BE49-F238E27FC236}">
                  <a16:creationId xmlns:a16="http://schemas.microsoft.com/office/drawing/2014/main" id="{590F1F77-35B0-4B00-A813-BC9995FC6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516205" y="171028"/>
              <a:ext cx="22791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Ta fram kunskap</a:t>
              </a:r>
            </a:p>
          </p:txBody>
        </p:sp>
        <p:sp>
          <p:nvSpPr>
            <p:cNvPr id="51" name="TextBox 38">
              <a:extLst>
                <a:ext uri="{FF2B5EF4-FFF2-40B4-BE49-F238E27FC236}">
                  <a16:creationId xmlns:a16="http://schemas.microsoft.com/office/drawing/2014/main" id="{27E0129F-F708-4128-BE02-73C30355D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516204" y="436225"/>
              <a:ext cx="22791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dirty="0"/>
                <a:t>Genomföra/testa insatser</a:t>
              </a:r>
            </a:p>
          </p:txBody>
        </p:sp>
        <p:sp>
          <p:nvSpPr>
            <p:cNvPr id="52" name="TextBox 40">
              <a:extLst>
                <a:ext uri="{FF2B5EF4-FFF2-40B4-BE49-F238E27FC236}">
                  <a16:creationId xmlns:a16="http://schemas.microsoft.com/office/drawing/2014/main" id="{318EAFE2-DA7F-4540-B227-6408D64C0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9516204" y="727111"/>
              <a:ext cx="22791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/>
                <a:t>Spridning av kunskap/insatser</a:t>
              </a:r>
            </a:p>
          </p:txBody>
        </p:sp>
        <p:pic>
          <p:nvPicPr>
            <p:cNvPr id="53" name="Picture 94">
              <a:extLst>
                <a:ext uri="{FF2B5EF4-FFF2-40B4-BE49-F238E27FC236}">
                  <a16:creationId xmlns:a16="http://schemas.microsoft.com/office/drawing/2014/main" id="{B10E0DB8-8516-4AC9-995F-A2C8ECF12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0024" y="757932"/>
              <a:ext cx="212311" cy="212311"/>
            </a:xfrm>
            <a:prstGeom prst="rect">
              <a:avLst/>
            </a:prstGeom>
          </p:spPr>
        </p:pic>
        <p:pic>
          <p:nvPicPr>
            <p:cNvPr id="54" name="Picture 95">
              <a:extLst>
                <a:ext uri="{FF2B5EF4-FFF2-40B4-BE49-F238E27FC236}">
                  <a16:creationId xmlns:a16="http://schemas.microsoft.com/office/drawing/2014/main" id="{0F600F99-C6AB-42B0-8419-5B90DF1E5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8697" y="443227"/>
              <a:ext cx="287506" cy="254250"/>
            </a:xfrm>
            <a:prstGeom prst="rect">
              <a:avLst/>
            </a:prstGeom>
          </p:spPr>
        </p:pic>
        <p:pic>
          <p:nvPicPr>
            <p:cNvPr id="55" name="Picture 96">
              <a:extLst>
                <a:ext uri="{FF2B5EF4-FFF2-40B4-BE49-F238E27FC236}">
                  <a16:creationId xmlns:a16="http://schemas.microsoft.com/office/drawing/2014/main" id="{5308D964-5654-4BF3-97B0-59B858578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0275" y="37472"/>
              <a:ext cx="401737" cy="401737"/>
            </a:xfrm>
            <a:prstGeom prst="rect">
              <a:avLst/>
            </a:prstGeom>
          </p:spPr>
        </p:pic>
      </p:grpSp>
      <p:grpSp>
        <p:nvGrpSpPr>
          <p:cNvPr id="5" name="Grupp 4" descr="Nuläget leder till Handslaget">
            <a:extLst>
              <a:ext uri="{FF2B5EF4-FFF2-40B4-BE49-F238E27FC236}">
                <a16:creationId xmlns:a16="http://schemas.microsoft.com/office/drawing/2014/main" id="{ABD612EF-2687-422E-AAE1-F4212E779A67}"/>
              </a:ext>
            </a:extLst>
          </p:cNvPr>
          <p:cNvGrpSpPr/>
          <p:nvPr/>
        </p:nvGrpSpPr>
        <p:grpSpPr>
          <a:xfrm>
            <a:off x="5508073" y="2959787"/>
            <a:ext cx="668632" cy="416968"/>
            <a:chOff x="5508073" y="2959787"/>
            <a:chExt cx="668632" cy="416968"/>
          </a:xfrm>
        </p:grpSpPr>
        <p:sp>
          <p:nvSpPr>
            <p:cNvPr id="57" name="Arrow: Chevron 108">
              <a:extLst>
                <a:ext uri="{FF2B5EF4-FFF2-40B4-BE49-F238E27FC236}">
                  <a16:creationId xmlns:a16="http://schemas.microsoft.com/office/drawing/2014/main" id="{63B36EB2-C7CE-48D0-8D70-871A7D7B1D4A}"/>
                </a:ext>
              </a:extLst>
            </p:cNvPr>
            <p:cNvSpPr/>
            <p:nvPr/>
          </p:nvSpPr>
          <p:spPr>
            <a:xfrm>
              <a:off x="5508073" y="2959788"/>
              <a:ext cx="415422" cy="416967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58" name="Arrow: Chevron 109">
              <a:extLst>
                <a:ext uri="{FF2B5EF4-FFF2-40B4-BE49-F238E27FC236}">
                  <a16:creationId xmlns:a16="http://schemas.microsoft.com/office/drawing/2014/main" id="{D1190583-96A4-4A79-AA22-CDD2C1503AFB}"/>
                </a:ext>
              </a:extLst>
            </p:cNvPr>
            <p:cNvSpPr/>
            <p:nvPr/>
          </p:nvSpPr>
          <p:spPr>
            <a:xfrm>
              <a:off x="5761283" y="2959787"/>
              <a:ext cx="415422" cy="416967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227">
            <a:extLst>
              <a:ext uri="{FF2B5EF4-FFF2-40B4-BE49-F238E27FC236}">
                <a16:creationId xmlns:a16="http://schemas.microsoft.com/office/drawing/2014/main" id="{CD57854C-3976-485B-9CDC-33752C6C9079}"/>
              </a:ext>
            </a:extLst>
          </p:cNvPr>
          <p:cNvSpPr/>
          <p:nvPr/>
        </p:nvSpPr>
        <p:spPr>
          <a:xfrm>
            <a:off x="5883570" y="2241826"/>
            <a:ext cx="4956678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Handslag </a:t>
            </a:r>
            <a:r>
              <a:rPr lang="sv-SE" sz="12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sv-SE" sz="1200" b="1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samlar utvecklingskraften mot en gemensam målbild</a:t>
            </a:r>
          </a:p>
        </p:txBody>
      </p:sp>
      <p:sp>
        <p:nvSpPr>
          <p:cNvPr id="63" name="Rectangle: Rounded Corners 222">
            <a:extLst>
              <a:ext uri="{FF2B5EF4-FFF2-40B4-BE49-F238E27FC236}">
                <a16:creationId xmlns:a16="http://schemas.microsoft.com/office/drawing/2014/main" id="{A9E46617-D642-4FA4-BC7A-8B81B2D5B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72786" y="2758422"/>
            <a:ext cx="738134" cy="10053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ctangle 212">
            <a:extLst>
              <a:ext uri="{FF2B5EF4-FFF2-40B4-BE49-F238E27FC236}">
                <a16:creationId xmlns:a16="http://schemas.microsoft.com/office/drawing/2014/main" id="{657FB436-7A74-467A-ACA9-9DE6CA34D7D6}"/>
              </a:ext>
            </a:extLst>
          </p:cNvPr>
          <p:cNvSpPr/>
          <p:nvPr/>
        </p:nvSpPr>
        <p:spPr>
          <a:xfrm>
            <a:off x="6088400" y="2514121"/>
            <a:ext cx="4200087" cy="25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 Ett mer hälsofrämjande samhälle och levnadssätt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kumimoji="0" lang="sv-SE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4" name="Grupp 63" descr="Myndigheter smo tar fram kunskap">
            <a:extLst>
              <a:ext uri="{FF2B5EF4-FFF2-40B4-BE49-F238E27FC236}">
                <a16:creationId xmlns:a16="http://schemas.microsoft.com/office/drawing/2014/main" id="{F63425CE-28D9-4651-99C3-63C792F778AB}"/>
              </a:ext>
            </a:extLst>
          </p:cNvPr>
          <p:cNvGrpSpPr/>
          <p:nvPr/>
        </p:nvGrpSpPr>
        <p:grpSpPr>
          <a:xfrm>
            <a:off x="6489295" y="2724684"/>
            <a:ext cx="476533" cy="1071799"/>
            <a:chOff x="6364067" y="2076776"/>
            <a:chExt cx="476533" cy="1071799"/>
          </a:xfrm>
        </p:grpSpPr>
        <p:pic>
          <p:nvPicPr>
            <p:cNvPr id="65" name="Picture 223">
              <a:extLst>
                <a:ext uri="{FF2B5EF4-FFF2-40B4-BE49-F238E27FC236}">
                  <a16:creationId xmlns:a16="http://schemas.microsoft.com/office/drawing/2014/main" id="{9CFF3BF4-A274-4274-928D-3AEDAC628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3741" y="2076776"/>
              <a:ext cx="466859" cy="466859"/>
            </a:xfrm>
            <a:prstGeom prst="rect">
              <a:avLst/>
            </a:prstGeom>
          </p:spPr>
        </p:pic>
        <p:pic>
          <p:nvPicPr>
            <p:cNvPr id="66" name="Picture 224">
              <a:extLst>
                <a:ext uri="{FF2B5EF4-FFF2-40B4-BE49-F238E27FC236}">
                  <a16:creationId xmlns:a16="http://schemas.microsoft.com/office/drawing/2014/main" id="{29B6C4E2-ED70-4A24-BC4C-523AB9F41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67" y="2379737"/>
              <a:ext cx="466859" cy="466859"/>
            </a:xfrm>
            <a:prstGeom prst="rect">
              <a:avLst/>
            </a:prstGeom>
          </p:spPr>
        </p:pic>
        <p:pic>
          <p:nvPicPr>
            <p:cNvPr id="67" name="Picture 225">
              <a:extLst>
                <a:ext uri="{FF2B5EF4-FFF2-40B4-BE49-F238E27FC236}">
                  <a16:creationId xmlns:a16="http://schemas.microsoft.com/office/drawing/2014/main" id="{28C94961-CDAA-435E-B847-003565638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3741" y="2681716"/>
              <a:ext cx="466859" cy="466859"/>
            </a:xfrm>
            <a:prstGeom prst="rect">
              <a:avLst/>
            </a:prstGeom>
          </p:spPr>
        </p:pic>
      </p:grpSp>
      <p:sp>
        <p:nvSpPr>
          <p:cNvPr id="69" name="Rectangle: Rounded Corners 215">
            <a:extLst>
              <a:ext uri="{FF2B5EF4-FFF2-40B4-BE49-F238E27FC236}">
                <a16:creationId xmlns:a16="http://schemas.microsoft.com/office/drawing/2014/main" id="{214FC684-861D-40F2-8D50-943422A9B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43694" y="2750711"/>
            <a:ext cx="1202607" cy="9970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8" name="Grupp 7" descr="Myndigheter, civilsamhälle och näringsliv som tar fram kunskap.">
            <a:extLst>
              <a:ext uri="{FF2B5EF4-FFF2-40B4-BE49-F238E27FC236}">
                <a16:creationId xmlns:a16="http://schemas.microsoft.com/office/drawing/2014/main" id="{F2528BD5-6B34-47A7-AA11-F6C0473CFA9A}"/>
              </a:ext>
            </a:extLst>
          </p:cNvPr>
          <p:cNvGrpSpPr/>
          <p:nvPr/>
        </p:nvGrpSpPr>
        <p:grpSpPr>
          <a:xfrm>
            <a:off x="7510104" y="2689498"/>
            <a:ext cx="479490" cy="1111622"/>
            <a:chOff x="5639068" y="1459116"/>
            <a:chExt cx="479490" cy="1111622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93B14F52-2C32-411D-A809-098C4DB0F2CE}"/>
                </a:ext>
              </a:extLst>
            </p:cNvPr>
            <p:cNvGrpSpPr/>
            <p:nvPr/>
          </p:nvGrpSpPr>
          <p:grpSpPr>
            <a:xfrm>
              <a:off x="5639068" y="1801900"/>
              <a:ext cx="479490" cy="768838"/>
              <a:chOff x="5639068" y="1801900"/>
              <a:chExt cx="479490" cy="768838"/>
            </a:xfrm>
          </p:grpSpPr>
          <p:pic>
            <p:nvPicPr>
              <p:cNvPr id="71" name="Picture 216">
                <a:extLst>
                  <a:ext uri="{FF2B5EF4-FFF2-40B4-BE49-F238E27FC236}">
                    <a16:creationId xmlns:a16="http://schemas.microsoft.com/office/drawing/2014/main" id="{091101CF-58D6-46C5-8B52-CA6BD81241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rgbClr val="5BA6C1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1699" y="2103879"/>
                <a:ext cx="466859" cy="466859"/>
              </a:xfrm>
              <a:prstGeom prst="rect">
                <a:avLst/>
              </a:prstGeom>
            </p:spPr>
          </p:pic>
          <p:pic>
            <p:nvPicPr>
              <p:cNvPr id="72" name="Picture 218">
                <a:extLst>
                  <a:ext uri="{FF2B5EF4-FFF2-40B4-BE49-F238E27FC236}">
                    <a16:creationId xmlns:a16="http://schemas.microsoft.com/office/drawing/2014/main" id="{6DAAEF07-2D77-48EC-8BE2-7B9FC49E4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duotone>
                  <a:srgbClr val="862B56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39068" y="1801900"/>
                <a:ext cx="466859" cy="466859"/>
              </a:xfrm>
              <a:prstGeom prst="rect">
                <a:avLst/>
              </a:prstGeom>
            </p:spPr>
          </p:pic>
        </p:grpSp>
        <p:pic>
          <p:nvPicPr>
            <p:cNvPr id="76" name="Picture 217">
              <a:extLst>
                <a:ext uri="{FF2B5EF4-FFF2-40B4-BE49-F238E27FC236}">
                  <a16:creationId xmlns:a16="http://schemas.microsoft.com/office/drawing/2014/main" id="{58830E96-3647-46B2-B1C8-C209D3E17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699" y="1459116"/>
              <a:ext cx="466859" cy="466859"/>
            </a:xfrm>
            <a:prstGeom prst="rect">
              <a:avLst/>
            </a:prstGeom>
          </p:spPr>
        </p:pic>
      </p:grpSp>
      <p:grpSp>
        <p:nvGrpSpPr>
          <p:cNvPr id="9" name="Grupp 8" descr="Civilsamhälle och regioner/kommuner som genomför insatser.">
            <a:extLst>
              <a:ext uri="{FF2B5EF4-FFF2-40B4-BE49-F238E27FC236}">
                <a16:creationId xmlns:a16="http://schemas.microsoft.com/office/drawing/2014/main" id="{B2E2E57B-BFDD-441A-9843-8E3E4AB8E37E}"/>
              </a:ext>
            </a:extLst>
          </p:cNvPr>
          <p:cNvGrpSpPr/>
          <p:nvPr/>
        </p:nvGrpSpPr>
        <p:grpSpPr>
          <a:xfrm>
            <a:off x="8138793" y="2977842"/>
            <a:ext cx="296438" cy="566463"/>
            <a:chOff x="6242429" y="61272"/>
            <a:chExt cx="296438" cy="566463"/>
          </a:xfrm>
        </p:grpSpPr>
        <p:pic>
          <p:nvPicPr>
            <p:cNvPr id="74" name="Picture 220">
              <a:extLst>
                <a:ext uri="{FF2B5EF4-FFF2-40B4-BE49-F238E27FC236}">
                  <a16:creationId xmlns:a16="http://schemas.microsoft.com/office/drawing/2014/main" id="{7285230B-D026-4946-A93B-0F46BC430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rgbClr val="862B5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42429" y="61272"/>
              <a:ext cx="287506" cy="254250"/>
            </a:xfrm>
            <a:prstGeom prst="rect">
              <a:avLst/>
            </a:prstGeom>
          </p:spPr>
        </p:pic>
        <p:pic>
          <p:nvPicPr>
            <p:cNvPr id="75" name="Picture 221">
              <a:extLst>
                <a:ext uri="{FF2B5EF4-FFF2-40B4-BE49-F238E27FC236}">
                  <a16:creationId xmlns:a16="http://schemas.microsoft.com/office/drawing/2014/main" id="{E064ABE9-41F8-4D94-B5EF-7F27214576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51361" y="373485"/>
              <a:ext cx="287506" cy="254250"/>
            </a:xfrm>
            <a:prstGeom prst="rect">
              <a:avLst/>
            </a:prstGeom>
          </p:spPr>
        </p:pic>
      </p:grpSp>
      <p:sp>
        <p:nvSpPr>
          <p:cNvPr id="87" name="Rectangle: Rounded Corners 229">
            <a:extLst>
              <a:ext uri="{FF2B5EF4-FFF2-40B4-BE49-F238E27FC236}">
                <a16:creationId xmlns:a16="http://schemas.microsoft.com/office/drawing/2014/main" id="{4140E147-C53C-478A-A67A-A87F2D56F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83289" y="2769761"/>
            <a:ext cx="1778324" cy="99703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88" name="Grupp 87" descr="Näringsliv och civilsamhälle som genomför/testar insatser samt sprider kunskaper och insatser.">
            <a:extLst>
              <a:ext uri="{FF2B5EF4-FFF2-40B4-BE49-F238E27FC236}">
                <a16:creationId xmlns:a16="http://schemas.microsoft.com/office/drawing/2014/main" id="{22BBBBD4-2F0E-42EB-88B7-6791565E84D8}"/>
              </a:ext>
            </a:extLst>
          </p:cNvPr>
          <p:cNvGrpSpPr/>
          <p:nvPr/>
        </p:nvGrpSpPr>
        <p:grpSpPr>
          <a:xfrm>
            <a:off x="8877431" y="2902862"/>
            <a:ext cx="1523330" cy="628021"/>
            <a:chOff x="8594851" y="2381327"/>
            <a:chExt cx="1523330" cy="628021"/>
          </a:xfrm>
        </p:grpSpPr>
        <p:pic>
          <p:nvPicPr>
            <p:cNvPr id="99" name="Picture 231">
              <a:extLst>
                <a:ext uri="{FF2B5EF4-FFF2-40B4-BE49-F238E27FC236}">
                  <a16:creationId xmlns:a16="http://schemas.microsoft.com/office/drawing/2014/main" id="{82A320F9-1DDC-43C3-A909-D7857D2D00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rgbClr val="862B5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94851" y="2395348"/>
              <a:ext cx="287506" cy="254250"/>
            </a:xfrm>
            <a:prstGeom prst="rect">
              <a:avLst/>
            </a:prstGeom>
          </p:spPr>
        </p:pic>
        <p:pic>
          <p:nvPicPr>
            <p:cNvPr id="102" name="Picture 234">
              <a:extLst>
                <a:ext uri="{FF2B5EF4-FFF2-40B4-BE49-F238E27FC236}">
                  <a16:creationId xmlns:a16="http://schemas.microsoft.com/office/drawing/2014/main" id="{9C944758-495C-4754-A5AA-41C1BA078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rgbClr val="862B5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6723" y="2381327"/>
              <a:ext cx="287506" cy="287506"/>
            </a:xfrm>
            <a:prstGeom prst="rect">
              <a:avLst/>
            </a:prstGeom>
          </p:spPr>
        </p:pic>
        <p:pic>
          <p:nvPicPr>
            <p:cNvPr id="103" name="Picture 235">
              <a:extLst>
                <a:ext uri="{FF2B5EF4-FFF2-40B4-BE49-F238E27FC236}">
                  <a16:creationId xmlns:a16="http://schemas.microsoft.com/office/drawing/2014/main" id="{8B34E4C2-C9B7-4EDB-8CAC-B2138A4EB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rgbClr val="5BA6C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6662" y="2721842"/>
              <a:ext cx="287506" cy="287506"/>
            </a:xfrm>
            <a:prstGeom prst="rect">
              <a:avLst/>
            </a:prstGeom>
          </p:spPr>
        </p:pic>
        <p:pic>
          <p:nvPicPr>
            <p:cNvPr id="106" name="Picture 236">
              <a:extLst>
                <a:ext uri="{FF2B5EF4-FFF2-40B4-BE49-F238E27FC236}">
                  <a16:creationId xmlns:a16="http://schemas.microsoft.com/office/drawing/2014/main" id="{D4B6AE8F-039D-4078-82A8-EF3A210E9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rgbClr val="5BA6C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1520" y="2749095"/>
              <a:ext cx="287506" cy="254250"/>
            </a:xfrm>
            <a:prstGeom prst="rect">
              <a:avLst/>
            </a:prstGeom>
          </p:spPr>
        </p:pic>
        <p:pic>
          <p:nvPicPr>
            <p:cNvPr id="107" name="Picture 237">
              <a:extLst>
                <a:ext uri="{FF2B5EF4-FFF2-40B4-BE49-F238E27FC236}">
                  <a16:creationId xmlns:a16="http://schemas.microsoft.com/office/drawing/2014/main" id="{6FC822C4-CE11-4687-9039-4CF085DBA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rgbClr val="862B5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23760" y="2381327"/>
              <a:ext cx="287506" cy="287506"/>
            </a:xfrm>
            <a:prstGeom prst="rect">
              <a:avLst/>
            </a:prstGeom>
          </p:spPr>
        </p:pic>
        <p:pic>
          <p:nvPicPr>
            <p:cNvPr id="108" name="Picture 238">
              <a:extLst>
                <a:ext uri="{FF2B5EF4-FFF2-40B4-BE49-F238E27FC236}">
                  <a16:creationId xmlns:a16="http://schemas.microsoft.com/office/drawing/2014/main" id="{35AB827F-2186-4E7C-9CBF-29053F645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rgbClr val="5BA6C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33699" y="2721842"/>
              <a:ext cx="287506" cy="287506"/>
            </a:xfrm>
            <a:prstGeom prst="rect">
              <a:avLst/>
            </a:prstGeom>
          </p:spPr>
        </p:pic>
        <p:pic>
          <p:nvPicPr>
            <p:cNvPr id="109" name="Picture 239">
              <a:extLst>
                <a:ext uri="{FF2B5EF4-FFF2-40B4-BE49-F238E27FC236}">
                  <a16:creationId xmlns:a16="http://schemas.microsoft.com/office/drawing/2014/main" id="{C7E6A938-0C87-47D0-864C-BCAA59184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rgbClr val="862B5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0736" y="2381327"/>
              <a:ext cx="287506" cy="287506"/>
            </a:xfrm>
            <a:prstGeom prst="rect">
              <a:avLst/>
            </a:prstGeom>
          </p:spPr>
        </p:pic>
        <p:pic>
          <p:nvPicPr>
            <p:cNvPr id="110" name="Picture 240">
              <a:extLst>
                <a:ext uri="{FF2B5EF4-FFF2-40B4-BE49-F238E27FC236}">
                  <a16:creationId xmlns:a16="http://schemas.microsoft.com/office/drawing/2014/main" id="{BB5926A1-4301-4A58-875E-BC9A96EFD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rgbClr val="5BA6C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0675" y="2721842"/>
              <a:ext cx="287506" cy="287506"/>
            </a:xfrm>
            <a:prstGeom prst="rect">
              <a:avLst/>
            </a:prstGeom>
          </p:spPr>
        </p:pic>
      </p:grpSp>
      <p:sp>
        <p:nvSpPr>
          <p:cNvPr id="131" name="Rectangle 213">
            <a:extLst>
              <a:ext uri="{FF2B5EF4-FFF2-40B4-BE49-F238E27FC236}">
                <a16:creationId xmlns:a16="http://schemas.microsoft.com/office/drawing/2014/main" id="{215E3699-CB17-43B0-8F55-04EBC77DAAD0}"/>
              </a:ext>
            </a:extLst>
          </p:cNvPr>
          <p:cNvSpPr/>
          <p:nvPr/>
        </p:nvSpPr>
        <p:spPr>
          <a:xfrm>
            <a:off x="6088400" y="3828706"/>
            <a:ext cx="4802109" cy="25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2. Individer som är rustade för att nå sin fulla potential och välmående</a:t>
            </a:r>
          </a:p>
        </p:txBody>
      </p:sp>
      <p:sp>
        <p:nvSpPr>
          <p:cNvPr id="132" name="Rectangle: Rounded Corners 288">
            <a:extLst>
              <a:ext uri="{FF2B5EF4-FFF2-40B4-BE49-F238E27FC236}">
                <a16:creationId xmlns:a16="http://schemas.microsoft.com/office/drawing/2014/main" id="{6E0D3889-3474-474C-A663-22B76C75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8673" y="4058856"/>
            <a:ext cx="2057068" cy="3705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3" name="Rectangle: Rounded Corners 267">
            <a:extLst>
              <a:ext uri="{FF2B5EF4-FFF2-40B4-BE49-F238E27FC236}">
                <a16:creationId xmlns:a16="http://schemas.microsoft.com/office/drawing/2014/main" id="{A666DED1-0D18-423E-8577-09FF2F342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8673" y="4476996"/>
            <a:ext cx="2057068" cy="419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38" name="Grupp 137" descr="Regioner/kommuner, näringsliv och civilsamhälle som genomför och testar insatser">
            <a:extLst>
              <a:ext uri="{FF2B5EF4-FFF2-40B4-BE49-F238E27FC236}">
                <a16:creationId xmlns:a16="http://schemas.microsoft.com/office/drawing/2014/main" id="{074B4921-2116-4928-83EC-592FE1720755}"/>
              </a:ext>
            </a:extLst>
          </p:cNvPr>
          <p:cNvGrpSpPr/>
          <p:nvPr/>
        </p:nvGrpSpPr>
        <p:grpSpPr>
          <a:xfrm>
            <a:off x="6533081" y="4151431"/>
            <a:ext cx="1652819" cy="254250"/>
            <a:chOff x="6391966" y="3486205"/>
            <a:chExt cx="1652819" cy="254250"/>
          </a:xfrm>
        </p:grpSpPr>
        <p:pic>
          <p:nvPicPr>
            <p:cNvPr id="139" name="Picture 264">
              <a:extLst>
                <a:ext uri="{FF2B5EF4-FFF2-40B4-BE49-F238E27FC236}">
                  <a16:creationId xmlns:a16="http://schemas.microsoft.com/office/drawing/2014/main" id="{C84E88B1-D92A-4CE1-A053-324A6F493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rgbClr val="862B5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91966" y="3486205"/>
              <a:ext cx="287506" cy="254250"/>
            </a:xfrm>
            <a:prstGeom prst="rect">
              <a:avLst/>
            </a:prstGeom>
          </p:spPr>
        </p:pic>
        <p:pic>
          <p:nvPicPr>
            <p:cNvPr id="140" name="Picture 265">
              <a:extLst>
                <a:ext uri="{FF2B5EF4-FFF2-40B4-BE49-F238E27FC236}">
                  <a16:creationId xmlns:a16="http://schemas.microsoft.com/office/drawing/2014/main" id="{EC46F2FE-64E3-41E2-81D3-361E9AD7A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97744" y="3486205"/>
              <a:ext cx="287506" cy="254250"/>
            </a:xfrm>
            <a:prstGeom prst="rect">
              <a:avLst/>
            </a:prstGeom>
          </p:spPr>
        </p:pic>
        <p:pic>
          <p:nvPicPr>
            <p:cNvPr id="141" name="Picture 266">
              <a:extLst>
                <a:ext uri="{FF2B5EF4-FFF2-40B4-BE49-F238E27FC236}">
                  <a16:creationId xmlns:a16="http://schemas.microsoft.com/office/drawing/2014/main" id="{7ACB26FE-8705-49FA-8B22-67B9F62F5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rgbClr val="5BA6C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57279" y="3486205"/>
              <a:ext cx="287506" cy="254250"/>
            </a:xfrm>
            <a:prstGeom prst="rect">
              <a:avLst/>
            </a:prstGeom>
          </p:spPr>
        </p:pic>
        <p:pic>
          <p:nvPicPr>
            <p:cNvPr id="142" name="Picture 272">
              <a:extLst>
                <a:ext uri="{FF2B5EF4-FFF2-40B4-BE49-F238E27FC236}">
                  <a16:creationId xmlns:a16="http://schemas.microsoft.com/office/drawing/2014/main" id="{5834E7B7-8CD5-4DB3-B43C-C9F64D9186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66177" y="3486205"/>
              <a:ext cx="287506" cy="254250"/>
            </a:xfrm>
            <a:prstGeom prst="rect">
              <a:avLst/>
            </a:prstGeom>
          </p:spPr>
        </p:pic>
      </p:grpSp>
      <p:grpSp>
        <p:nvGrpSpPr>
          <p:cNvPr id="134" name="Grupp 133" descr="Myndigheter som tar fram kunskap">
            <a:extLst>
              <a:ext uri="{FF2B5EF4-FFF2-40B4-BE49-F238E27FC236}">
                <a16:creationId xmlns:a16="http://schemas.microsoft.com/office/drawing/2014/main" id="{B115455C-49E8-4B55-ADD0-73AC20EC9854}"/>
              </a:ext>
            </a:extLst>
          </p:cNvPr>
          <p:cNvGrpSpPr/>
          <p:nvPr/>
        </p:nvGrpSpPr>
        <p:grpSpPr>
          <a:xfrm>
            <a:off x="6492702" y="4440348"/>
            <a:ext cx="1773474" cy="466859"/>
            <a:chOff x="6351587" y="3775122"/>
            <a:chExt cx="1773474" cy="466859"/>
          </a:xfrm>
        </p:grpSpPr>
        <p:pic>
          <p:nvPicPr>
            <p:cNvPr id="135" name="Picture 268">
              <a:extLst>
                <a:ext uri="{FF2B5EF4-FFF2-40B4-BE49-F238E27FC236}">
                  <a16:creationId xmlns:a16="http://schemas.microsoft.com/office/drawing/2014/main" id="{9DC4F006-D28F-49BA-B864-0092ADD18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1587" y="3775122"/>
              <a:ext cx="466859" cy="466859"/>
            </a:xfrm>
            <a:prstGeom prst="rect">
              <a:avLst/>
            </a:prstGeom>
          </p:spPr>
        </p:pic>
        <p:pic>
          <p:nvPicPr>
            <p:cNvPr id="136" name="Picture 269">
              <a:extLst>
                <a:ext uri="{FF2B5EF4-FFF2-40B4-BE49-F238E27FC236}">
                  <a16:creationId xmlns:a16="http://schemas.microsoft.com/office/drawing/2014/main" id="{9897DAFF-C473-495C-989C-0AE88507E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2348" y="3775122"/>
              <a:ext cx="466859" cy="466859"/>
            </a:xfrm>
            <a:prstGeom prst="rect">
              <a:avLst/>
            </a:prstGeom>
          </p:spPr>
        </p:pic>
        <p:pic>
          <p:nvPicPr>
            <p:cNvPr id="137" name="Picture 270">
              <a:extLst>
                <a:ext uri="{FF2B5EF4-FFF2-40B4-BE49-F238E27FC236}">
                  <a16:creationId xmlns:a16="http://schemas.microsoft.com/office/drawing/2014/main" id="{AAFCE6D8-DDC7-4DF4-A157-08302C8C1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8202" y="3775122"/>
              <a:ext cx="466859" cy="466859"/>
            </a:xfrm>
            <a:prstGeom prst="rect">
              <a:avLst/>
            </a:prstGeom>
          </p:spPr>
        </p:pic>
      </p:grpSp>
      <p:sp>
        <p:nvSpPr>
          <p:cNvPr id="143" name="Rectangle: Rounded Corners 253">
            <a:extLst>
              <a:ext uri="{FF2B5EF4-FFF2-40B4-BE49-F238E27FC236}">
                <a16:creationId xmlns:a16="http://schemas.microsoft.com/office/drawing/2014/main" id="{B86D382B-537F-4631-A949-B3E4C1372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50028" y="4059245"/>
            <a:ext cx="1872039" cy="84870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44" name="Grupp 143" descr="Myndigheter och regioner/kommuner som tar fram kunskap och sprider kunskap och insatser">
            <a:extLst>
              <a:ext uri="{FF2B5EF4-FFF2-40B4-BE49-F238E27FC236}">
                <a16:creationId xmlns:a16="http://schemas.microsoft.com/office/drawing/2014/main" id="{86B6A483-2B0F-41B4-BEE0-E45B0022F020}"/>
              </a:ext>
            </a:extLst>
          </p:cNvPr>
          <p:cNvGrpSpPr/>
          <p:nvPr/>
        </p:nvGrpSpPr>
        <p:grpSpPr>
          <a:xfrm>
            <a:off x="9036834" y="4062533"/>
            <a:ext cx="1314579" cy="801218"/>
            <a:chOff x="8693799" y="3362987"/>
            <a:chExt cx="1314579" cy="801218"/>
          </a:xfrm>
        </p:grpSpPr>
        <p:pic>
          <p:nvPicPr>
            <p:cNvPr id="145" name="Picture 276">
              <a:extLst>
                <a:ext uri="{FF2B5EF4-FFF2-40B4-BE49-F238E27FC236}">
                  <a16:creationId xmlns:a16="http://schemas.microsoft.com/office/drawing/2014/main" id="{1C75ED2C-9E20-4E4C-ABA2-4ED566BC9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8346" y="3876699"/>
              <a:ext cx="287506" cy="287506"/>
            </a:xfrm>
            <a:prstGeom prst="rect">
              <a:avLst/>
            </a:prstGeom>
          </p:spPr>
        </p:pic>
        <p:pic>
          <p:nvPicPr>
            <p:cNvPr id="146" name="Picture 277">
              <a:extLst>
                <a:ext uri="{FF2B5EF4-FFF2-40B4-BE49-F238E27FC236}">
                  <a16:creationId xmlns:a16="http://schemas.microsoft.com/office/drawing/2014/main" id="{28E13086-BC0B-456B-8F02-123E18FCA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7965" y="3876699"/>
              <a:ext cx="287506" cy="287506"/>
            </a:xfrm>
            <a:prstGeom prst="rect">
              <a:avLst/>
            </a:prstGeom>
          </p:spPr>
        </p:pic>
        <p:pic>
          <p:nvPicPr>
            <p:cNvPr id="147" name="Picture 278">
              <a:extLst>
                <a:ext uri="{FF2B5EF4-FFF2-40B4-BE49-F238E27FC236}">
                  <a16:creationId xmlns:a16="http://schemas.microsoft.com/office/drawing/2014/main" id="{1E2C660B-F51B-4F1C-B5EA-98B41DABD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25575" y="3876699"/>
              <a:ext cx="287506" cy="287506"/>
            </a:xfrm>
            <a:prstGeom prst="rect">
              <a:avLst/>
            </a:prstGeom>
          </p:spPr>
        </p:pic>
        <p:pic>
          <p:nvPicPr>
            <p:cNvPr id="148" name="Picture 279">
              <a:extLst>
                <a:ext uri="{FF2B5EF4-FFF2-40B4-BE49-F238E27FC236}">
                  <a16:creationId xmlns:a16="http://schemas.microsoft.com/office/drawing/2014/main" id="{CFE9BF56-5658-4330-B07F-489D4BD63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3799" y="3440574"/>
              <a:ext cx="287506" cy="287506"/>
            </a:xfrm>
            <a:prstGeom prst="rect">
              <a:avLst/>
            </a:prstGeom>
          </p:spPr>
        </p:pic>
        <p:pic>
          <p:nvPicPr>
            <p:cNvPr id="149" name="Picture 280">
              <a:extLst>
                <a:ext uri="{FF2B5EF4-FFF2-40B4-BE49-F238E27FC236}">
                  <a16:creationId xmlns:a16="http://schemas.microsoft.com/office/drawing/2014/main" id="{D7112471-346C-4446-A625-40D8C3FB8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1782" y="3440574"/>
              <a:ext cx="287506" cy="287506"/>
            </a:xfrm>
            <a:prstGeom prst="rect">
              <a:avLst/>
            </a:prstGeom>
          </p:spPr>
        </p:pic>
        <p:pic>
          <p:nvPicPr>
            <p:cNvPr id="150" name="Picture 282">
              <a:extLst>
                <a:ext uri="{FF2B5EF4-FFF2-40B4-BE49-F238E27FC236}">
                  <a16:creationId xmlns:a16="http://schemas.microsoft.com/office/drawing/2014/main" id="{BB4DCB44-7E4F-4F75-84EF-8B998946F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41519" y="3362987"/>
              <a:ext cx="466859" cy="466859"/>
            </a:xfrm>
            <a:prstGeom prst="rect">
              <a:avLst/>
            </a:prstGeom>
          </p:spPr>
        </p:pic>
      </p:grpSp>
      <p:sp>
        <p:nvSpPr>
          <p:cNvPr id="151" name="Rectangle 214">
            <a:extLst>
              <a:ext uri="{FF2B5EF4-FFF2-40B4-BE49-F238E27FC236}">
                <a16:creationId xmlns:a16="http://schemas.microsoft.com/office/drawing/2014/main" id="{9EE2182F-9CDA-490C-9FB5-0E26069E3A61}"/>
              </a:ext>
            </a:extLst>
          </p:cNvPr>
          <p:cNvSpPr/>
          <p:nvPr/>
        </p:nvSpPr>
        <p:spPr>
          <a:xfrm>
            <a:off x="6088400" y="4990913"/>
            <a:ext cx="3314104" cy="2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 Hållbara stöd till de som behöver </a:t>
            </a:r>
            <a:endParaRPr kumimoji="0" lang="sv-SE" sz="105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0" name="Rectangle: Rounded Corners 248">
            <a:extLst>
              <a:ext uri="{FF2B5EF4-FFF2-40B4-BE49-F238E27FC236}">
                <a16:creationId xmlns:a16="http://schemas.microsoft.com/office/drawing/2014/main" id="{CDE81BF9-8106-4AD6-8402-BD8E345A1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4760" y="5231052"/>
            <a:ext cx="994999" cy="7988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61" name="Grupp 160" descr="Regioner/kommuner samt civilsamhälle som sprider kunskaper/insatser">
            <a:extLst>
              <a:ext uri="{FF2B5EF4-FFF2-40B4-BE49-F238E27FC236}">
                <a16:creationId xmlns:a16="http://schemas.microsoft.com/office/drawing/2014/main" id="{BBFF2B8E-63C1-4749-93DF-476EDC5C2DA3}"/>
              </a:ext>
            </a:extLst>
          </p:cNvPr>
          <p:cNvGrpSpPr/>
          <p:nvPr/>
        </p:nvGrpSpPr>
        <p:grpSpPr>
          <a:xfrm>
            <a:off x="6437738" y="5319169"/>
            <a:ext cx="713986" cy="599441"/>
            <a:chOff x="6391966" y="4664644"/>
            <a:chExt cx="713986" cy="599441"/>
          </a:xfrm>
        </p:grpSpPr>
        <p:pic>
          <p:nvPicPr>
            <p:cNvPr id="162" name="Picture 283">
              <a:extLst>
                <a:ext uri="{FF2B5EF4-FFF2-40B4-BE49-F238E27FC236}">
                  <a16:creationId xmlns:a16="http://schemas.microsoft.com/office/drawing/2014/main" id="{C4F63A0E-C075-44D2-BAC4-08310B6179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91966" y="4664644"/>
              <a:ext cx="287506" cy="254250"/>
            </a:xfrm>
            <a:prstGeom prst="rect">
              <a:avLst/>
            </a:prstGeom>
          </p:spPr>
        </p:pic>
        <p:pic>
          <p:nvPicPr>
            <p:cNvPr id="163" name="Picture 284">
              <a:extLst>
                <a:ext uri="{FF2B5EF4-FFF2-40B4-BE49-F238E27FC236}">
                  <a16:creationId xmlns:a16="http://schemas.microsoft.com/office/drawing/2014/main" id="{3E64FB70-F215-4881-A3DF-45C23B1C3B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446" y="4664644"/>
              <a:ext cx="287506" cy="254250"/>
            </a:xfrm>
            <a:prstGeom prst="rect">
              <a:avLst/>
            </a:prstGeom>
          </p:spPr>
        </p:pic>
        <p:pic>
          <p:nvPicPr>
            <p:cNvPr id="164" name="Picture 285">
              <a:extLst>
                <a:ext uri="{FF2B5EF4-FFF2-40B4-BE49-F238E27FC236}">
                  <a16:creationId xmlns:a16="http://schemas.microsoft.com/office/drawing/2014/main" id="{34E7058D-7202-4F28-85B7-6C127903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446" y="4996082"/>
              <a:ext cx="287506" cy="254250"/>
            </a:xfrm>
            <a:prstGeom prst="rect">
              <a:avLst/>
            </a:prstGeom>
          </p:spPr>
        </p:pic>
        <p:pic>
          <p:nvPicPr>
            <p:cNvPr id="165" name="Picture 286">
              <a:extLst>
                <a:ext uri="{FF2B5EF4-FFF2-40B4-BE49-F238E27FC236}">
                  <a16:creationId xmlns:a16="http://schemas.microsoft.com/office/drawing/2014/main" id="{D58DF374-B786-44F3-99AD-F426DD373F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rgbClr val="862B5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91966" y="5009835"/>
              <a:ext cx="287506" cy="254250"/>
            </a:xfrm>
            <a:prstGeom prst="rect">
              <a:avLst/>
            </a:prstGeom>
          </p:spPr>
        </p:pic>
      </p:grpSp>
      <p:sp>
        <p:nvSpPr>
          <p:cNvPr id="166" name="Rectangle: Rounded Corners 291">
            <a:extLst>
              <a:ext uri="{FF2B5EF4-FFF2-40B4-BE49-F238E27FC236}">
                <a16:creationId xmlns:a16="http://schemas.microsoft.com/office/drawing/2014/main" id="{2F305B38-E490-4050-9165-93CFFE92A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0498" y="5238392"/>
            <a:ext cx="2857456" cy="4475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67" name="Grupp 166" descr="Myndigheter, regioner/kommuner som tar fram kunskap och sprider kunskap/insatser">
            <a:extLst>
              <a:ext uri="{FF2B5EF4-FFF2-40B4-BE49-F238E27FC236}">
                <a16:creationId xmlns:a16="http://schemas.microsoft.com/office/drawing/2014/main" id="{CC81C9A2-4F5B-43B7-9557-AB9CE2CF11E8}"/>
              </a:ext>
            </a:extLst>
          </p:cNvPr>
          <p:cNvGrpSpPr/>
          <p:nvPr/>
        </p:nvGrpSpPr>
        <p:grpSpPr>
          <a:xfrm>
            <a:off x="7715936" y="5189307"/>
            <a:ext cx="2435922" cy="473910"/>
            <a:chOff x="7639253" y="4470208"/>
            <a:chExt cx="2435922" cy="473910"/>
          </a:xfrm>
        </p:grpSpPr>
        <p:pic>
          <p:nvPicPr>
            <p:cNvPr id="168" name="Picture 297">
              <a:extLst>
                <a:ext uri="{FF2B5EF4-FFF2-40B4-BE49-F238E27FC236}">
                  <a16:creationId xmlns:a16="http://schemas.microsoft.com/office/drawing/2014/main" id="{715A0505-ACFB-41D6-BF5E-DEEDE35B9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9253" y="4470208"/>
              <a:ext cx="466859" cy="466859"/>
            </a:xfrm>
            <a:prstGeom prst="rect">
              <a:avLst/>
            </a:prstGeom>
          </p:spPr>
        </p:pic>
        <p:pic>
          <p:nvPicPr>
            <p:cNvPr id="169" name="Picture 298">
              <a:extLst>
                <a:ext uri="{FF2B5EF4-FFF2-40B4-BE49-F238E27FC236}">
                  <a16:creationId xmlns:a16="http://schemas.microsoft.com/office/drawing/2014/main" id="{0BFCF6C6-1268-4451-9057-20904984D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87842" y="4470208"/>
              <a:ext cx="466859" cy="466859"/>
            </a:xfrm>
            <a:prstGeom prst="rect">
              <a:avLst/>
            </a:prstGeom>
          </p:spPr>
        </p:pic>
        <p:pic>
          <p:nvPicPr>
            <p:cNvPr id="170" name="Picture 299">
              <a:extLst>
                <a:ext uri="{FF2B5EF4-FFF2-40B4-BE49-F238E27FC236}">
                  <a16:creationId xmlns:a16="http://schemas.microsoft.com/office/drawing/2014/main" id="{910E36BA-5062-4374-BFCF-645F71F54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9645" y="4477259"/>
              <a:ext cx="466859" cy="466859"/>
            </a:xfrm>
            <a:prstGeom prst="rect">
              <a:avLst/>
            </a:prstGeom>
          </p:spPr>
        </p:pic>
        <p:pic>
          <p:nvPicPr>
            <p:cNvPr id="171" name="Picture 300">
              <a:extLst>
                <a:ext uri="{FF2B5EF4-FFF2-40B4-BE49-F238E27FC236}">
                  <a16:creationId xmlns:a16="http://schemas.microsoft.com/office/drawing/2014/main" id="{68B19718-6245-452F-AD38-DE2AC8DE8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36186" y="4477259"/>
              <a:ext cx="466859" cy="466859"/>
            </a:xfrm>
            <a:prstGeom prst="rect">
              <a:avLst/>
            </a:prstGeom>
          </p:spPr>
        </p:pic>
        <p:pic>
          <p:nvPicPr>
            <p:cNvPr id="172" name="Picture 301">
              <a:extLst>
                <a:ext uri="{FF2B5EF4-FFF2-40B4-BE49-F238E27FC236}">
                  <a16:creationId xmlns:a16="http://schemas.microsoft.com/office/drawing/2014/main" id="{704382DC-7B4E-4F2D-8F12-33F1F0E65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7669" y="4588278"/>
              <a:ext cx="287506" cy="287506"/>
            </a:xfrm>
            <a:prstGeom prst="rect">
              <a:avLst/>
            </a:prstGeom>
          </p:spPr>
        </p:pic>
      </p:grpSp>
      <p:sp>
        <p:nvSpPr>
          <p:cNvPr id="173" name="Rectangle: Rounded Corners 302">
            <a:extLst>
              <a:ext uri="{FF2B5EF4-FFF2-40B4-BE49-F238E27FC236}">
                <a16:creationId xmlns:a16="http://schemas.microsoft.com/office/drawing/2014/main" id="{24AC79FD-8032-4DAE-8A3C-6B6DB93E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7296" y="5724612"/>
            <a:ext cx="2857456" cy="3353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74" name="Grupp 173" descr="Myndigheter, regioner/kommuner och civilsamhälle som genomför och testar insatser.">
            <a:extLst>
              <a:ext uri="{FF2B5EF4-FFF2-40B4-BE49-F238E27FC236}">
                <a16:creationId xmlns:a16="http://schemas.microsoft.com/office/drawing/2014/main" id="{74C94FF2-2394-4415-BA1E-48ED0583613C}"/>
              </a:ext>
            </a:extLst>
          </p:cNvPr>
          <p:cNvGrpSpPr/>
          <p:nvPr/>
        </p:nvGrpSpPr>
        <p:grpSpPr>
          <a:xfrm>
            <a:off x="7783961" y="5748529"/>
            <a:ext cx="2186939" cy="266815"/>
            <a:chOff x="7742526" y="5050165"/>
            <a:chExt cx="2186939" cy="266815"/>
          </a:xfrm>
        </p:grpSpPr>
        <p:pic>
          <p:nvPicPr>
            <p:cNvPr id="175" name="Picture 305">
              <a:extLst>
                <a:ext uri="{FF2B5EF4-FFF2-40B4-BE49-F238E27FC236}">
                  <a16:creationId xmlns:a16="http://schemas.microsoft.com/office/drawing/2014/main" id="{0DB2ACCC-2397-4D21-96AA-7144B94310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42526" y="5055550"/>
              <a:ext cx="287506" cy="254250"/>
            </a:xfrm>
            <a:prstGeom prst="rect">
              <a:avLst/>
            </a:prstGeom>
          </p:spPr>
        </p:pic>
        <p:pic>
          <p:nvPicPr>
            <p:cNvPr id="176" name="Picture 306">
              <a:extLst>
                <a:ext uri="{FF2B5EF4-FFF2-40B4-BE49-F238E27FC236}">
                  <a16:creationId xmlns:a16="http://schemas.microsoft.com/office/drawing/2014/main" id="{A28BBABE-705F-4A4A-B1E2-EEB15AF97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9936" y="5055550"/>
              <a:ext cx="287506" cy="254250"/>
            </a:xfrm>
            <a:prstGeom prst="rect">
              <a:avLst/>
            </a:prstGeom>
          </p:spPr>
        </p:pic>
        <p:pic>
          <p:nvPicPr>
            <p:cNvPr id="177" name="Picture 307">
              <a:extLst>
                <a:ext uri="{FF2B5EF4-FFF2-40B4-BE49-F238E27FC236}">
                  <a16:creationId xmlns:a16="http://schemas.microsoft.com/office/drawing/2014/main" id="{43085513-AC45-4BC3-9BCF-1A6AD50E8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85899" y="5055550"/>
              <a:ext cx="287506" cy="254250"/>
            </a:xfrm>
            <a:prstGeom prst="rect">
              <a:avLst/>
            </a:prstGeom>
          </p:spPr>
        </p:pic>
        <p:pic>
          <p:nvPicPr>
            <p:cNvPr id="178" name="Picture 308">
              <a:extLst>
                <a:ext uri="{FF2B5EF4-FFF2-40B4-BE49-F238E27FC236}">
                  <a16:creationId xmlns:a16="http://schemas.microsoft.com/office/drawing/2014/main" id="{73E12C52-9451-4972-9CA1-D36334BD41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rgbClr val="862B5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75434" y="5050165"/>
              <a:ext cx="287506" cy="254250"/>
            </a:xfrm>
            <a:prstGeom prst="rect">
              <a:avLst/>
            </a:prstGeom>
          </p:spPr>
        </p:pic>
        <p:pic>
          <p:nvPicPr>
            <p:cNvPr id="179" name="Picture 309">
              <a:extLst>
                <a:ext uri="{FF2B5EF4-FFF2-40B4-BE49-F238E27FC236}">
                  <a16:creationId xmlns:a16="http://schemas.microsoft.com/office/drawing/2014/main" id="{1783F3F7-B162-4C98-869C-4AE700FA33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srgbClr val="862B5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1959" y="5062730"/>
              <a:ext cx="287506" cy="254250"/>
            </a:xfrm>
            <a:prstGeom prst="rect">
              <a:avLst/>
            </a:prstGeom>
          </p:spPr>
        </p:pic>
      </p:grpSp>
      <p:sp>
        <p:nvSpPr>
          <p:cNvPr id="62" name="Rectangle 228">
            <a:extLst>
              <a:ext uri="{FF2B5EF4-FFF2-40B4-BE49-F238E27FC236}">
                <a16:creationId xmlns:a16="http://schemas.microsoft.com/office/drawing/2014/main" id="{54D13E8C-99D8-44F5-9BC1-9364DA4DD22A}"/>
              </a:ext>
            </a:extLst>
          </p:cNvPr>
          <p:cNvSpPr/>
          <p:nvPr/>
        </p:nvSpPr>
        <p:spPr>
          <a:xfrm>
            <a:off x="10655781" y="4011464"/>
            <a:ext cx="1366031" cy="473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Gemensam målbild</a:t>
            </a: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4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16A8AA8-2BD3-4410-B493-2353FBC1C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F1A56BA-A55C-43AB-A995-71563B2EA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Kraftsamling psykisk hälsa syftar till ett långsiktigt och tvärsektoriellt arbete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8475C1-8666-41CF-9961-A0C23D123F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900" y="1460500"/>
            <a:ext cx="9524332" cy="4775200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Psykisk hälsa 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påverkar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och 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påverkas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samhällets alla delar. SKR har därför tagit initiativ till en 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Kraftsamling för psykisk hälsa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som kommer att fungera som en samlande arena för ett långsiktigt och tvärsektoriellt utvecklingsarbete för en bättre psykisk hälsa.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Kraftsamlingens utgångspunkt är att psykisk hälsa 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berör alla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och att lösningar därför måste vara 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breda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och 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tvärsektoriella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Kraftsamlingen är öppen för medverkan för alla aktörer - offentliga, privata och från civilsamhället.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8294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Process 695">
            <a:extLst>
              <a:ext uri="{FF2B5EF4-FFF2-40B4-BE49-F238E27FC236}">
                <a16:creationId xmlns:a16="http://schemas.microsoft.com/office/drawing/2014/main" id="{204B6E63-0E9B-4328-986A-628A20031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5585" y="1855450"/>
            <a:ext cx="10882481" cy="4628675"/>
          </a:xfrm>
          <a:prstGeom prst="flowChartProcess">
            <a:avLst/>
          </a:prstGeom>
          <a:solidFill>
            <a:schemeClr val="bg1"/>
          </a:solidFill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E0C0F82-0921-428E-BC18-2805DBE1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93" y="774948"/>
            <a:ext cx="11581707" cy="714501"/>
          </a:xfrm>
        </p:spPr>
        <p:txBody>
          <a:bodyPr/>
          <a:lstStyle/>
          <a:p>
            <a:r>
              <a:rPr lang="sv-SE" sz="2800" dirty="0"/>
              <a:t>Delarenornas handslag bildar gemensamt Kraftsamlingens </a:t>
            </a:r>
            <a:br>
              <a:rPr lang="sv-SE" sz="2800" dirty="0"/>
            </a:br>
            <a:r>
              <a:rPr lang="sv-SE" sz="2800" dirty="0"/>
              <a:t>plan för ett långsiktigt gemensamt utvecklingsarbete 2020–2030</a:t>
            </a:r>
          </a:p>
        </p:txBody>
      </p:sp>
      <p:pic>
        <p:nvPicPr>
          <p:cNvPr id="6" name="Bildobjekt 5" descr="Pil som startar i de olika delaernorna och som går framåt mot en plan för långsiktigt gemensamt utvecklngsarbete 2020-2030.">
            <a:extLst>
              <a:ext uri="{FF2B5EF4-FFF2-40B4-BE49-F238E27FC236}">
                <a16:creationId xmlns:a16="http://schemas.microsoft.com/office/drawing/2014/main" id="{68E43C83-23E7-4CB6-8BF2-011649D79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820" y="1927094"/>
            <a:ext cx="9676246" cy="4155958"/>
          </a:xfrm>
          <a:prstGeom prst="rect">
            <a:avLst/>
          </a:prstGeom>
        </p:spPr>
      </p:pic>
      <p:pic>
        <p:nvPicPr>
          <p:cNvPr id="7" name="Picture 6" descr="Tumnagel av visionen om ett handslag">
            <a:extLst>
              <a:ext uri="{FF2B5EF4-FFF2-40B4-BE49-F238E27FC236}">
                <a16:creationId xmlns:a16="http://schemas.microsoft.com/office/drawing/2014/main" id="{EA343F31-7ECC-402C-8E86-D62F476827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934" y="2123410"/>
            <a:ext cx="943700" cy="712610"/>
          </a:xfrm>
          <a:prstGeom prst="rect">
            <a:avLst/>
          </a:prstGeom>
        </p:spPr>
      </p:pic>
      <p:pic>
        <p:nvPicPr>
          <p:cNvPr id="8" name="Picture 845" descr="Tumnagel av visionen om ett handslag">
            <a:extLst>
              <a:ext uri="{FF2B5EF4-FFF2-40B4-BE49-F238E27FC236}">
                <a16:creationId xmlns:a16="http://schemas.microsoft.com/office/drawing/2014/main" id="{5D811AF1-DF30-4AAF-A573-403EC2E62F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097" y="2618828"/>
            <a:ext cx="943700" cy="712610"/>
          </a:xfrm>
          <a:prstGeom prst="rect">
            <a:avLst/>
          </a:prstGeom>
        </p:spPr>
      </p:pic>
      <p:pic>
        <p:nvPicPr>
          <p:cNvPr id="9" name="Picture 846" descr="Tumnagel av visionen om ett handslag">
            <a:extLst>
              <a:ext uri="{FF2B5EF4-FFF2-40B4-BE49-F238E27FC236}">
                <a16:creationId xmlns:a16="http://schemas.microsoft.com/office/drawing/2014/main" id="{9D404FE2-3186-4969-9B6C-5F9DD4259D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708" y="3573481"/>
            <a:ext cx="943700" cy="712610"/>
          </a:xfrm>
          <a:prstGeom prst="rect">
            <a:avLst/>
          </a:prstGeom>
        </p:spPr>
      </p:pic>
      <p:pic>
        <p:nvPicPr>
          <p:cNvPr id="10" name="Picture 846" descr="Tumnagel av visionen om ett handslag">
            <a:extLst>
              <a:ext uri="{FF2B5EF4-FFF2-40B4-BE49-F238E27FC236}">
                <a16:creationId xmlns:a16="http://schemas.microsoft.com/office/drawing/2014/main" id="{EF972328-5A0A-4F53-87BF-031884A382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584" y="4830721"/>
            <a:ext cx="943700" cy="712610"/>
          </a:xfrm>
          <a:prstGeom prst="rect">
            <a:avLst/>
          </a:prstGeom>
        </p:spPr>
      </p:pic>
      <p:pic>
        <p:nvPicPr>
          <p:cNvPr id="11" name="Picture 846" descr="Tumnagel av visionen om ett handslag">
            <a:extLst>
              <a:ext uri="{FF2B5EF4-FFF2-40B4-BE49-F238E27FC236}">
                <a16:creationId xmlns:a16="http://schemas.microsoft.com/office/drawing/2014/main" id="{3A8EE889-155B-46B0-8343-D1588592AA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499" y="5310571"/>
            <a:ext cx="943700" cy="712610"/>
          </a:xfrm>
          <a:prstGeom prst="rect">
            <a:avLst/>
          </a:prstGeom>
        </p:spPr>
      </p:pic>
      <p:pic>
        <p:nvPicPr>
          <p:cNvPr id="12" name="Picture 846" descr="Tumnagel av visionen om ett handslag">
            <a:extLst>
              <a:ext uri="{FF2B5EF4-FFF2-40B4-BE49-F238E27FC236}">
                <a16:creationId xmlns:a16="http://schemas.microsoft.com/office/drawing/2014/main" id="{6D3E160B-40F4-4D42-8A05-D9FB1D91B3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869" y="5310571"/>
            <a:ext cx="943700" cy="712610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C4BB157-A014-41FE-8FBA-138278C32D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68073" y="3247319"/>
            <a:ext cx="5072062" cy="2508831"/>
          </a:xfrm>
        </p:spPr>
        <p:txBody>
          <a:bodyPr/>
          <a:lstStyle/>
          <a:p>
            <a:r>
              <a:rPr lang="sv-SE" b="1" dirty="0">
                <a:latin typeface="+mn-lt"/>
              </a:rPr>
              <a:t>Kraftsamling psykisk hälsa:</a:t>
            </a:r>
            <a:br>
              <a:rPr lang="sv-SE" b="1" dirty="0"/>
            </a:br>
            <a:r>
              <a:rPr lang="sv-SE" b="1" dirty="0">
                <a:latin typeface="+mn-lt"/>
              </a:rPr>
              <a:t>Plan för långsiktigt gemensamt utvecklingsarbete </a:t>
            </a:r>
            <a:br>
              <a:rPr lang="sv-SE" b="1" dirty="0"/>
            </a:br>
            <a:r>
              <a:rPr lang="sv-SE" b="1" dirty="0"/>
              <a:t>2020–2030 </a:t>
            </a:r>
            <a:endParaRPr lang="sv-SE" b="1" dirty="0">
              <a:latin typeface="+mn-lt"/>
            </a:endParaRPr>
          </a:p>
          <a:p>
            <a:pPr marL="30163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9084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>
            <a:extLst>
              <a:ext uri="{FF2B5EF4-FFF2-40B4-BE49-F238E27FC236}">
                <a16:creationId xmlns:a16="http://schemas.microsoft.com/office/drawing/2014/main" id="{EB783BBD-33CB-4885-BD1D-585C31AD9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6753" y="1605844"/>
            <a:ext cx="10969309" cy="5076496"/>
          </a:xfrm>
          <a:prstGeom prst="rect">
            <a:avLst/>
          </a:prstGeom>
          <a:solidFill>
            <a:schemeClr val="accent2">
              <a:lumMod val="20000"/>
              <a:lumOff val="80000"/>
              <a:alpha val="95690"/>
            </a:schemeClr>
          </a:solidFill>
          <a:ln w="38100" cap="flat" cmpd="sng">
            <a:solidFill>
              <a:schemeClr val="accent2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sv-SE" sz="14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E0C0F82-0921-428E-BC18-2805DBE1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Hittills har nio handslagsdokument färdigställts och signerats </a:t>
            </a:r>
            <a:r>
              <a:rPr lang="sv-SE" sz="3200" b="0" dirty="0"/>
              <a:t>- vi ser fram emot att ännu fler tillkommer!</a:t>
            </a:r>
            <a:endParaRPr lang="sv-SE" dirty="0"/>
          </a:p>
        </p:txBody>
      </p:sp>
      <p:pic>
        <p:nvPicPr>
          <p:cNvPr id="15" name="Picture 28" descr="Gemensam arbetsplan för en fungerande skolgång för barn och unga med NPF, Version 1.0 - juni 2020. ">
            <a:extLst>
              <a:ext uri="{FF2B5EF4-FFF2-40B4-BE49-F238E27FC236}">
                <a16:creationId xmlns:a16="http://schemas.microsoft.com/office/drawing/2014/main" id="{3C4FB168-0D36-4AA9-846D-CC415A1509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28" t="27162" r="60725" b="8888"/>
          <a:stretch/>
        </p:blipFill>
        <p:spPr>
          <a:xfrm>
            <a:off x="1167522" y="1783803"/>
            <a:ext cx="1628136" cy="2310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9" descr="Gemensam arbetsplan för meningsskapande i en sekulär tid. Version 1.0 - juni 2020. ">
            <a:extLst>
              <a:ext uri="{FF2B5EF4-FFF2-40B4-BE49-F238E27FC236}">
                <a16:creationId xmlns:a16="http://schemas.microsoft.com/office/drawing/2014/main" id="{13A7E6FD-4454-4B47-9225-00EC5D6950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52" t="25468" r="63259" b="10957"/>
          <a:stretch/>
        </p:blipFill>
        <p:spPr>
          <a:xfrm>
            <a:off x="3205025" y="1783802"/>
            <a:ext cx="1628136" cy="227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30" descr="Gemensam arbetsplan för hälsofrämjande digitalt liv. Version 1.0 - juni 2020.">
            <a:extLst>
              <a:ext uri="{FF2B5EF4-FFF2-40B4-BE49-F238E27FC236}">
                <a16:creationId xmlns:a16="http://schemas.microsoft.com/office/drawing/2014/main" id="{C21C59F6-520F-4955-A432-E7CA60BA88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39" t="25468" r="63338" b="11443"/>
          <a:stretch/>
        </p:blipFill>
        <p:spPr>
          <a:xfrm>
            <a:off x="7348539" y="1783803"/>
            <a:ext cx="1628136" cy="22549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31" descr="Gemensam arbetsplan för huskurer för psykisk hälsa. Version 1.0 - juni 2020. ">
            <a:extLst>
              <a:ext uri="{FF2B5EF4-FFF2-40B4-BE49-F238E27FC236}">
                <a16:creationId xmlns:a16="http://schemas.microsoft.com/office/drawing/2014/main" id="{CBC3638E-B600-4727-89C2-587155F4C1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965" t="26434" r="63266" b="8943"/>
          <a:stretch/>
        </p:blipFill>
        <p:spPr>
          <a:xfrm>
            <a:off x="9396341" y="1783802"/>
            <a:ext cx="1628136" cy="2296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5" descr="Gemensam arbetsplan för hela samhällets suicidprevention. Version 1.1 - juni 2020">
            <a:extLst>
              <a:ext uri="{FF2B5EF4-FFF2-40B4-BE49-F238E27FC236}">
                <a16:creationId xmlns:a16="http://schemas.microsoft.com/office/drawing/2014/main" id="{17399C61-2C39-40C4-9A36-77B32740C4F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982" t="18903" r="63304" b="17269"/>
          <a:stretch/>
        </p:blipFill>
        <p:spPr>
          <a:xfrm>
            <a:off x="5268934" y="1783803"/>
            <a:ext cx="1628136" cy="22732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Gemensam arbetsplan för smart tillgänglighet i första linjen, 0-6 år. Version 1.0 - juni 2020. ">
            <a:extLst>
              <a:ext uri="{FF2B5EF4-FFF2-40B4-BE49-F238E27FC236}">
                <a16:creationId xmlns:a16="http://schemas.microsoft.com/office/drawing/2014/main" id="{94B8FCE5-F932-4796-B7D8-53C226C80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68" y="4192014"/>
            <a:ext cx="1628136" cy="223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Gemensam arbetsplan för smart tillgänglighet i första linjen, unga vuxna. Version 1.0 - juni 2020. ">
            <a:extLst>
              <a:ext uri="{FF2B5EF4-FFF2-40B4-BE49-F238E27FC236}">
                <a16:creationId xmlns:a16="http://schemas.microsoft.com/office/drawing/2014/main" id="{FEBEBDD0-B759-46DD-A067-8C6F13693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354" y="4192016"/>
            <a:ext cx="1628136" cy="23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Gemensam arbetsplan för smart tillgänglighet i först linjen, 7-15 år. Version 2.0 - Augusti 2020">
            <a:extLst>
              <a:ext uri="{FF2B5EF4-FFF2-40B4-BE49-F238E27FC236}">
                <a16:creationId xmlns:a16="http://schemas.microsoft.com/office/drawing/2014/main" id="{FE2B2B23-31F2-4491-BA5E-76ABA662717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982" t="26508" r="63393" b="9047"/>
          <a:stretch/>
        </p:blipFill>
        <p:spPr>
          <a:xfrm>
            <a:off x="5310263" y="4192016"/>
            <a:ext cx="1628136" cy="23032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37" descr="Gemensam arbetsplan för samhällsmobilisering för narkotikaprevention. Version 1.1 - juni 2020">
            <a:extLst>
              <a:ext uri="{FF2B5EF4-FFF2-40B4-BE49-F238E27FC236}">
                <a16:creationId xmlns:a16="http://schemas.microsoft.com/office/drawing/2014/main" id="{FD562F19-E797-4A0D-A86C-4884A229872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1121" t="27324" r="63189" b="8811"/>
          <a:stretch/>
        </p:blipFill>
        <p:spPr>
          <a:xfrm>
            <a:off x="1208851" y="4192014"/>
            <a:ext cx="1628136" cy="2276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6254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E1CE0D-1BB1-47FC-A45E-C23385E1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59041"/>
            <a:ext cx="12191999" cy="1966912"/>
          </a:xfrm>
        </p:spPr>
        <p:txBody>
          <a:bodyPr/>
          <a:lstStyle/>
          <a:p>
            <a:pPr lvl="0">
              <a:lnSpc>
                <a:spcPct val="112494"/>
              </a:lnSpc>
              <a:spcBef>
                <a:spcPts val="0"/>
              </a:spcBef>
              <a:buClr>
                <a:srgbClr val="000000"/>
              </a:buClr>
              <a:buSzPts val="1800"/>
              <a:defRPr/>
            </a:pPr>
            <a:r>
              <a:rPr lang="sv-SE" sz="36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Stort tack för din medverkan!</a:t>
            </a:r>
            <a:br>
              <a:rPr lang="sv-SE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</a:br>
            <a:br>
              <a:rPr lang="sv-SE" sz="2400" dirty="0">
                <a:solidFill>
                  <a:srgbClr val="000000"/>
                </a:solidFill>
                <a:ea typeface="Arial"/>
                <a:cs typeface="Arial"/>
                <a:sym typeface="Arial"/>
              </a:rPr>
            </a:br>
            <a:br>
              <a:rPr lang="sv-SE" b="0" dirty="0">
                <a:solidFill>
                  <a:srgbClr val="000000"/>
                </a:solidFill>
                <a:ea typeface="Arial"/>
                <a:cs typeface="Arial"/>
                <a:sym typeface="Arial"/>
              </a:rPr>
            </a:br>
            <a:endParaRPr lang="sv-SE" dirty="0"/>
          </a:p>
        </p:txBody>
      </p:sp>
      <p:pic>
        <p:nvPicPr>
          <p:cNvPr id="3" name="Picture 1" descr="Logotyp Kraftsamling för psykisk hälsa">
            <a:extLst>
              <a:ext uri="{FF2B5EF4-FFF2-40B4-BE49-F238E27FC236}">
                <a16:creationId xmlns:a16="http://schemas.microsoft.com/office/drawing/2014/main" id="{83C78F7B-41BB-47EC-85E6-0CCE235A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81" y="766644"/>
            <a:ext cx="7620016" cy="2234189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5288B089-07B9-4956-8B59-CC4D995F0E81}"/>
              </a:ext>
            </a:extLst>
          </p:cNvPr>
          <p:cNvSpPr txBox="1">
            <a:spLocks/>
          </p:cNvSpPr>
          <p:nvPr/>
        </p:nvSpPr>
        <p:spPr>
          <a:xfrm>
            <a:off x="0" y="5525953"/>
            <a:ext cx="12192000" cy="82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defTabSz="1217966" fontAlgn="base">
              <a:lnSpc>
                <a:spcPts val="2755"/>
              </a:lnSpc>
              <a:spcBef>
                <a:spcPct val="0"/>
              </a:spcBef>
              <a:spcAft>
                <a:spcPct val="0"/>
              </a:spcAft>
              <a:defRPr sz="2449" b="1" kern="0">
                <a:latin typeface="+mj-lt"/>
                <a:ea typeface="+mj-ea"/>
                <a:cs typeface="Georgia" pitchFamily="18" charset="0"/>
              </a:defRPr>
            </a:lvl1pPr>
            <a:lvl2pPr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2pPr>
            <a:lvl3pPr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3pPr>
            <a:lvl4pPr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4pPr>
            <a:lvl5pPr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5pPr>
            <a:lvl6pPr marL="621939"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6pPr>
            <a:lvl7pPr marL="1243880"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7pPr>
            <a:lvl8pPr marL="1865820"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8pPr>
            <a:lvl9pPr marL="2487762" defTabSz="1217966" fontAlgn="base">
              <a:spcBef>
                <a:spcPct val="0"/>
              </a:spcBef>
              <a:spcAft>
                <a:spcPct val="0"/>
              </a:spcAft>
              <a:defRPr sz="2721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1217966" rtl="0" eaLnBrk="1" fontAlgn="base" latinLnBrk="0" hangingPunct="1">
              <a:lnSpc>
                <a:spcPts val="2755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</a:rPr>
              <a:t>Läs mer om kraftsamlingen på </a:t>
            </a:r>
            <a:r>
              <a:rPr kumimoji="0" lang="sv-S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hlinkClick r:id="rId3"/>
              </a:rPr>
              <a:t>SKR:s hemsida </a:t>
            </a: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</a:endParaRPr>
          </a:p>
          <a:p>
            <a:pPr marL="0" marR="0" lvl="0" indent="0" algn="ctr" defTabSz="1217966" rtl="0" eaLnBrk="1" fontAlgn="base" latinLnBrk="0" hangingPunct="1">
              <a:lnSpc>
                <a:spcPts val="2755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</a:rPr>
              <a:t>För frågor kontakta: 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hlinkClick r:id="rId4"/>
              </a:rPr>
              <a:t>kraftsamlingpsykiskhalsa@skr.se</a:t>
            </a: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8614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A341E4E-2A01-42DB-9D96-1B44950C2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2257768"/>
            <a:ext cx="5072063" cy="3980763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2C2EC67-0523-45D4-AB12-FB2051D66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cs typeface="Calibri" pitchFamily="34" charset="0"/>
              </a:rPr>
              <a:t>För att möta utmaningarna inom psykisk hälsa, krävs att vi arbetar tillsammans på ett nytt sätt</a:t>
            </a:r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9B248F9D-6736-4F5E-9F56-0B05FDCF532C}"/>
              </a:ext>
            </a:extLst>
          </p:cNvPr>
          <p:cNvSpPr txBox="1">
            <a:spLocks/>
          </p:cNvSpPr>
          <p:nvPr/>
        </p:nvSpPr>
        <p:spPr>
          <a:xfrm>
            <a:off x="7035356" y="3190970"/>
            <a:ext cx="2934144" cy="1190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7936" rtl="0" eaLnBrk="1" fontAlgn="base" latinLnBrk="0" hangingPunct="1">
              <a:lnSpc>
                <a:spcPts val="275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sym typeface="Arial"/>
              </a:rPr>
              <a:t>Kraftsamling för </a:t>
            </a:r>
            <a:b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sym typeface="Arial"/>
              </a:rPr>
            </a:br>
            <a:r>
              <a:rPr kumimoji="0" lang="sv-S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sym typeface="Arial"/>
              </a:rPr>
              <a:t>psykisk hälsa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79054F-1D01-4229-9A1A-F0E2ED3886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601105" marR="0" lvl="1" indent="-342891" algn="l" defTabSz="11937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Bredda perspektivet och </a:t>
            </a:r>
            <a:b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</a:b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våga tänka stort</a:t>
            </a:r>
          </a:p>
          <a:p>
            <a:pPr marL="601105" marR="0" lvl="1" indent="-342891" algn="l" defTabSz="11937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Involvera alla sektorer – samtidigt</a:t>
            </a:r>
          </a:p>
          <a:p>
            <a:pPr marL="601105" marR="0" lvl="1" indent="-342891" algn="l" defTabSz="11937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Vara långsiktiga och uthålliga</a:t>
            </a:r>
          </a:p>
        </p:txBody>
      </p:sp>
      <p:sp>
        <p:nvSpPr>
          <p:cNvPr id="7" name="Isosceles Triangle 22">
            <a:extLst>
              <a:ext uri="{FF2B5EF4-FFF2-40B4-BE49-F238E27FC236}">
                <a16:creationId xmlns:a16="http://schemas.microsoft.com/office/drawing/2014/main" id="{D24059F7-DCA9-4C1B-9173-2555F1F8A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827625" y="3956297"/>
            <a:ext cx="4360997" cy="527513"/>
          </a:xfrm>
          <a:prstGeom prst="triangl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77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251A41B-863F-4B3C-8C8A-533636146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51600" y="3009900"/>
            <a:ext cx="5287964" cy="2400300"/>
          </a:xfrm>
          <a:prstGeom prst="rect">
            <a:avLst/>
          </a:prstGeom>
          <a:solidFill>
            <a:srgbClr val="B5E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8D0A6B3-877E-4C43-B551-485C0EF99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9793" y="3009900"/>
            <a:ext cx="5110162" cy="240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E0C0F82-0921-428E-BC18-2805DBE1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Kraftsamlingen är ett arbetssätt för att genomföra konkret utvecklingsarbete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478886-6464-4142-9FBB-3D351FAC82A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793" y="3124200"/>
            <a:ext cx="3060700" cy="2159000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En samlande arena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 - 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för att genomföra tvärsektoriellt, långsiktigt och sammanhållet utvecklingsarbete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64A6F2-2D52-4175-8C83-43363EAFA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37"/>
          <a:stretch/>
        </p:blipFill>
        <p:spPr>
          <a:xfrm>
            <a:off x="3607940" y="1789895"/>
            <a:ext cx="4867275" cy="484031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E0E86137-6F20-4F72-A32E-CD6E2C3AC2BF}"/>
              </a:ext>
            </a:extLst>
          </p:cNvPr>
          <p:cNvSpPr txBox="1">
            <a:spLocks/>
          </p:cNvSpPr>
          <p:nvPr/>
        </p:nvSpPr>
        <p:spPr>
          <a:xfrm>
            <a:off x="4483101" y="3416300"/>
            <a:ext cx="3060700" cy="1866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Kraftsamling för psykisk hälsa – 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är ett arbetssätt som flyger med två vingar</a:t>
            </a:r>
            <a:endParaRPr lang="sv-SE" sz="2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D52C12B-8008-441E-9521-D05295A294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96301" y="3111500"/>
            <a:ext cx="3395662" cy="4305052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Verkstäder för att genomföra konkret utvecklingsarbete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  <a:p>
            <a:pPr marL="7302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Nationella delarenor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302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Lokala kraftsamlingar</a:t>
            </a:r>
          </a:p>
          <a:p>
            <a:pPr marL="7302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Nationellt prioriterade frågor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83851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251A41B-863F-4B3C-8C8A-533636146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51600" y="1789895"/>
            <a:ext cx="5440364" cy="4840309"/>
          </a:xfrm>
          <a:prstGeom prst="rect">
            <a:avLst/>
          </a:prstGeom>
          <a:solidFill>
            <a:srgbClr val="B5E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8D0A6B3-877E-4C43-B551-485C0EF99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0037" y="1789895"/>
            <a:ext cx="5229918" cy="48403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E0C0F82-0921-428E-BC18-2805DBE1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Kraftsamlingen är ett arbetssätt för att genomföra konkret utvecklingsarbete – mer i detalj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478886-6464-4142-9FBB-3D351FAC82A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9792" y="1892300"/>
            <a:ext cx="3428307" cy="3390900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En samlande arena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 -  </a:t>
            </a:r>
            <a:b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</a:b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för att genomföra tvärsektoriellt, långsiktigt och sammanhållet utvecklingsarbete</a:t>
            </a:r>
            <a:endParaRPr lang="sv-SE" dirty="0">
              <a:solidFill>
                <a:prstClr val="black"/>
              </a:solidFill>
              <a:latin typeface="Arial" panose="020B0604020202020204"/>
              <a:cs typeface="Calibri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Sammanbindande arena, som komplement till befintliga nätverk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och strukturer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Sprida engagemang för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tvärsektoriellt utvecklingsarbete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hos befintliga och potentiella deltagare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Tillhandahåller platser där aktörer kan mötas, exempelvis kopplat till specifika teman, målgrupper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Stödjer samarbeten genom att exempelvis tillhandahålla metodstöd och stöd med kontaktförmedling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64A6F2-2D52-4175-8C83-43363EAFA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37"/>
          <a:stretch/>
        </p:blipFill>
        <p:spPr>
          <a:xfrm>
            <a:off x="3607940" y="1789895"/>
            <a:ext cx="4867275" cy="484031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E0E86137-6F20-4F72-A32E-CD6E2C3AC2BF}"/>
              </a:ext>
            </a:extLst>
          </p:cNvPr>
          <p:cNvSpPr txBox="1">
            <a:spLocks/>
          </p:cNvSpPr>
          <p:nvPr/>
        </p:nvSpPr>
        <p:spPr>
          <a:xfrm>
            <a:off x="4483101" y="3416300"/>
            <a:ext cx="3060700" cy="1866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Kraftsamling för psykisk hälsa – 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är ett arbetssätt som flyger med två vingar</a:t>
            </a:r>
            <a:endParaRPr lang="sv-SE" sz="2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D52C12B-8008-441E-9521-D05295A294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05800" y="1892300"/>
            <a:ext cx="3586163" cy="5524252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Verkstäder för att genomföra konkret utvecklingsarbete</a:t>
            </a: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  <a:p>
            <a:pPr marL="7302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Nationella delarenor</a:t>
            </a: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302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Lokala kraftsamlingar</a:t>
            </a:r>
          </a:p>
          <a:p>
            <a:pPr marL="7302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Wingdings" panose="05000000000000000000" pitchFamily="2" charset="2"/>
              <a:buChar char="v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itchFamily="34" charset="0"/>
              </a:rPr>
              <a:t>Nationellt prioriterade frågor</a:t>
            </a:r>
            <a:endParaRPr lang="sv-SE" dirty="0">
              <a:solidFill>
                <a:prstClr val="black"/>
              </a:solidFill>
              <a:latin typeface="Arial" panose="020B0604020202020204"/>
              <a:cs typeface="Calibri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Arbetsmodell för att lösa prioriterade   utmaningar utifrån hela samhället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Inriktas mot de svåraste samhällsutmaningarna på nationell respektive lokal nivå som kräver tvärsektoriellt/-</a:t>
            </a:r>
            <a:r>
              <a:rPr kumimoji="0" lang="sv-S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aktöriellt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angreppssätt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Resulterar i långsiktiga ”handslag” (ca 3-5 år) på nationell respektive lokal nivå, där var och en av de deltagande aktörerna gör tydliga åtaganden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Inkluderar att driva på för att lösa nationellt prioriterade frågor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itchFamily="34" charset="0"/>
            </a:endParaRP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65101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8B37D908-369F-4097-AB03-B6E4C79FE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6A319F0-1CF7-49A4-B90C-54B76BB06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4534027"/>
              </p:ext>
            </p:extLst>
          </p:nvPr>
        </p:nvGraphicFramePr>
        <p:xfrm>
          <a:off x="1802" y="1673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6A319F0-1CF7-49A4-B90C-54B76BB06F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2" y="1673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7B59B6D-2845-413A-A123-377E636331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5295" y="629371"/>
            <a:ext cx="12363450" cy="714375"/>
          </a:xfrm>
        </p:spPr>
        <p:txBody>
          <a:bodyPr/>
          <a:lstStyle/>
          <a:p>
            <a:r>
              <a:rPr lang="sv-SE" dirty="0"/>
              <a:t>Totalt har fler än 350 organisationer</a:t>
            </a:r>
            <a:br>
              <a:rPr lang="sv-SE" dirty="0"/>
            </a:br>
            <a:r>
              <a:rPr lang="sv-SE" dirty="0"/>
              <a:t>hittills medverkat i Kraftsamlingens aktiviteter</a:t>
            </a:r>
            <a:endParaRPr lang="sv-SE" b="0" dirty="0"/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5440F7A0-C949-408C-BCB2-41711A523A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17368" y="5910374"/>
            <a:ext cx="8632665" cy="861844"/>
          </a:xfrm>
          <a:prstGeom prst="wedgeRectCallout">
            <a:avLst>
              <a:gd name="adj1" fmla="val -30558"/>
              <a:gd name="adj2" fmla="val -77763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Kraftsamlingen är ett </a:t>
            </a:r>
            <a:r>
              <a:rPr kumimoji="0" lang="sv-S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arbetssätt 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där ingen styr över någon annan – medverkan sker </a:t>
            </a:r>
            <a:r>
              <a:rPr kumimoji="0" lang="sv-S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på eget mandat </a:t>
            </a: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och efter </a:t>
            </a:r>
            <a:r>
              <a:rPr kumimoji="0" lang="sv-S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egna förutsättningar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1C9E54-C24E-46BA-BEE9-EE9BAAA09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0" y="-68182740"/>
            <a:ext cx="6096000" cy="4183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1177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(H)järnkoll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1825 - Terapicenter för Unga Vuxna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29k 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AcadeMedia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Support AB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ACT förbundet 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Akademikerförbundet SSR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Akademiska sjukhuset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Akademiska sjukhuset Sektionen för barn- och ungdomspsykiatri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Ale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Allmänna arvsfonden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Allmänna barnhuset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Allmänpsykatri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Region Örebro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Amf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Insatser/stöd MIA-projektet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Amningshjälpen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Arbetarnas Bildningsförbund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Arbetsförmedlingen 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Arbetsmarknadsförvaltningen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Arrowtions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Astma och Allergiförbundet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Barn och elevhälsa Nacka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Beteendeterapeutiska föreningen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Bollnäs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Botkyrka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BRANAK (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Branneby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naturkonsult), Hälsans natur, 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Unicare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Bakke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BRIS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BUP Göteborg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BUP Region Uppsala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BUP </a:t>
            </a:r>
            <a:r>
              <a:rPr kumimoji="0" lang="en-US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Skåne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BUP Stockholm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Campus </a:t>
            </a:r>
            <a:r>
              <a:rPr kumimoji="0" lang="en-US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Nynäshamn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CAN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Centerpartiet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centrala barn och elevhälsan 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norrtälje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Change Collective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Cognoscenti AB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Danderyds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kommun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ECC by Syrén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Engelska skolan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Feelgood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företagshälsa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Fenomenala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FMV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Folkhälsocentrum Norrbotten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Folkhälsomyndigheten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Forum för 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health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policy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Fountain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House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Friends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Frisk &amp; Fri - Riksföreningen not ätstörningar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Frisq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Frälsningsarmén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FSUM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FUB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Funktionsrätt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Sverige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Fysioterapeuterna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För Hälsa-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Färentuna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Hälsoträdgård, föreningen Hälsans Natur och 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NaturhälsaCenter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och Ung Kreativ Arena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Förbundet för Musikterapi i Sverige FMS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Förbundet 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Sane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Förbundet Sveriges Arbetsterapeuter​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Föreningen S:t Lukas - Unga Lukas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Föreningen Tilia (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TeamTilia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)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Företagshälsorna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Försäkringskassan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GenerationPEP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Gripslivscoaching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Gruppanalytiska Institutet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Gällivare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Göteborgs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Handbegripligt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Handelshögskolan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Haninge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Haro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Holistisk hälsa AB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House of Plenty Foundation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Håbo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kommun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Hägersten-Liljeholmens 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sdf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Härryda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Idrottsförvaltningen, Stockholms stad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IFFS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IFS Stockholmsdistriktet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IFS Uppsala län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ii4i 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consulting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Inför 2 halvlek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Initiativ Samutveckling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Interse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ekonomisk förening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Intresseföreningen för 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assistansberättigade,IAF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Intresseföreningen för schizofreni och andra psykoser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iris Utvecklingscenter AB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Janssen-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Cilag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AB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Jobbtorg Stockholm, VO stöd, Alfa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Järfälla Kommun/Ungdomsmottagning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Karolinska institutet 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Karolinska Universitetssjukhuset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KIND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Kommunalförbundet Sjukvård och omsorg i Norrtälje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Kommunförbundet Kalmar län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Korrespondensgymnasiet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Krica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/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Sapu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Krukmakarens Hus - Frälsningsarmén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KRY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KSAN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KTH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Kungsbacka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Kunskapscentrum Barnafrid Linköpings Universitet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Källbrinksskolan, Huddinge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Liljegrenska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Linköpings Universitet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LSV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LTU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Luleå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Lycksele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Läkemedelsverket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Länsförsäkringar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Länsstyrelse Blekinge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Länsstyrelse Dalarna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Länsstyrelse Gotland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Länsstyrelse Gävleborg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Länsstyrelse Halland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Länsstyrelse Jämtland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Länsstyrelse Jönköping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Länsstyrelse Kalmar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Länsstyrelse Kronoberg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Länsstyrelse Norrbotten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Länsstyrelse Skåne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Länsstyrelse Stockholm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Länsstyrelse Södermanland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Länsstyrelse Uppsala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Länsstyrelse Värmland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Länsstyrelse Västerbotten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Länsstyrelse Västernorrland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Länsstyrelse Västmanland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Länsstyrelse Västra Götaland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Länsstyrelse Örebro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Länsstyrelse Östergötland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Magelungen Utveckling AB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Maskrosbarn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Mellanmålet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Min doktor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Mind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Mindler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Misa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AB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Moment Psykologi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Myndigheten för delaktighet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Myndigheten för föräldraskapsstöd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Myndigheten för ungdoms- och civilsamhällesfrågor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Mälardalens Högskola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Möckelnföreningen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Mönsterås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Nationellt kompetenscentrum anhöriga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Norrköpings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Norrtälje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NSPH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NSPHiG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Närsjukvården Piteå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Nässjö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Nätverk Digitala psykologer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Nätverket Psykbubblan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Nätverket Värmlands Idéburna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Oakfield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consulting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Omvårdnadsinstitutet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Origo Resurs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Pacs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Sverige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Papilly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AB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Partsrådet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Polismyndigheten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Pratamera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Psykiatri Södra Stockholm SLSO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Psykologförbundet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Psykologifabriken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Psykologpartners Pedagogik &amp; Utveckling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Psykoterapeutföreningen/SSR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Psykoterapicentrum, 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intresseorg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för psykodynamiska terapeuter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Psykoterapiföreningen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Psykoterapistiftelsen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Q-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bup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Nationellt kvalitetsregister för barn- och ungdomspsykiatri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Qleva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AB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Qulturum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, Region Jönköpings län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Raoul Wallenbergskolan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Reacta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för Ungas Hälsa 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Reformklubben 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Regeringskansliet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Region Blekinge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Region Dalarna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Region Gotland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Region Gävleborg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Region Halland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Region Jönköping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Region Kalmar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Region Kronoberg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Region Skåne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Region Stockholm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Region Sörmland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Region Uppsala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Region Västerbotten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Region Västernorrland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Region Västmanland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Region Örebro län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Region Östergötland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Region Östergötland/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Hfs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-nätverket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RFHL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RFHL Gävleborg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Riksdagen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Riksförbundet Attention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Riksförbundet HOBS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Riksförbundet SPES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Riksföreningen för skolsköterskor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Riksföreningen Äldre 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sHälsa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Riksidrottsförbundet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Riksorganisationen 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Haro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Rinkeby-Kista 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sdf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Rise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RSMH Riksförbundet för Social och Mental Hälsa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Rädda Barnen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Rädda Barnen Välfärd AB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Röda Korset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Röda korsets ungdomsförbund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S:t Lukas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S:ta Eugenia katolska församling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Salus Care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Samordningsförbundet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SBU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Schizofreniförbundet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Schizofreniförbundet med lokalföreningar Uppsala och Örebro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sfKBT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Shedo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SIGHT, KVA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Sight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/Sahlgrenska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Sjukvårdsföreningen för övre Norrmalm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Sjöbo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Skandinavisk Hälsopromotion AB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Skellefteå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Skillbreak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Skolforskningsinstitutet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Skolläkarföreningen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Skolverket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SKR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Skurups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SLL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SLS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SLSO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Slsu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Region Stockholm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SLU i Alnarp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Socialstyrelsen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Socialutskottet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Soprasteria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Sorgmottagningen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- Sjukvårdsföreningen för övre 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norrmalm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SOU God vård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Specialpedagogiska skolmyndigheten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SPES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SPIV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Spsm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SSR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Stenungsunds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kommun vuxenutbildning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Stiftelsen Allmänna Barnhuset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Stiftelsen Tim Bergling Foundation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Stil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Stockholm Stad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Stockholms stadsmission 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Stoppa ofrivillig ensamhet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Strategic Intervention Coach &amp; TEAM-CBT Therapist Level 2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Studenthälsan Stockholms universitet 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Suicide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Zero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Sunt Arbetsliv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Sustain4 AB/ Hållbar Vardag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Swedish 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Empowerment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Center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Svensk sjuksköterskeförening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Svenska föreningen för gruppsykoterapi och grupputveckling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Svenska 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Neufeld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-institutet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Svenska psykiatriföreningen för skötare (SPFS)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Svenska psykiatriska föreningen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Svenska röda korset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Svenska skolläkarföreningen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Sveriges Akademiska Musikterapeuter (SAM)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Sveriges Arbetsterapeuter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Sveriges företagshälsor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Sveriges Läkarförbund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Sveriges Psykologförbund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Sveriges Skolkuratorers förening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Sydöstra Skåne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Systembolaget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Södermalms 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sdf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Söderstöd Öppenvård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Södertälje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Tierps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Tilia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Tillsammans mot ensamhet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Tiohundra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AB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Tomelilla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Tradewell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Group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Trygg i NT-kommun 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Folkhälsostrateg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TwoAct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AB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Tänk om nu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Umo.se/Youmo.se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Unga rörelsehindrade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Unicef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UPH Solna/Socialförvaltningen Solna Stad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Uppdrag psykiskhälsa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Uppsala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Uppsala Universitet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Wake Me Up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WeMind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Verdandi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Verdandi</a:t>
            </a: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Örebro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Vision Stockholms stad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Vox</a:t>
            </a: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Vigor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VUP Region Sörmland/Psykiatriska kliniken Nyköping/Katrineholm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Vårdförbundet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Vårdyrkeshögskolan (Pulshögskolan AB)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Västerås stift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Västra Götalandsregionen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Ystads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Åldras och må bra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Ångestpodden</a:t>
            </a:r>
            <a:endParaRPr kumimoji="0" 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Åre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ÅSS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Älvkarleby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Örebro Kommun</a:t>
            </a:r>
          </a:p>
          <a:p>
            <a:pPr marL="0" marR="0" lvl="0" indent="0" algn="l" defTabSz="121917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Östersunds kommun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3F6DC2AF-64FE-43F6-9FB6-4EC2C1F7C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98235" y="2687493"/>
            <a:ext cx="1979679" cy="3197364"/>
          </a:xfrm>
          <a:prstGeom prst="wedgeRectCallout">
            <a:avLst>
              <a:gd name="adj1" fmla="val -66070"/>
              <a:gd name="adj2" fmla="val 11440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Bland deltagarna finns representanter från: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Myndigheter, forskning &amp; utbildning, regioner,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kommuner,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civilsamhälle,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v-S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vårdgivare och företag.</a:t>
            </a:r>
          </a:p>
        </p:txBody>
      </p:sp>
    </p:spTree>
    <p:extLst>
      <p:ext uri="{BB962C8B-B14F-4D97-AF65-F5344CB8AC3E}">
        <p14:creationId xmlns:p14="http://schemas.microsoft.com/office/powerpoint/2010/main" val="172000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0C0F82-0921-428E-BC18-2805DBE1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93" y="774948"/>
            <a:ext cx="11581707" cy="714501"/>
          </a:xfrm>
        </p:spPr>
        <p:txBody>
          <a:bodyPr/>
          <a:lstStyle/>
          <a:p>
            <a:r>
              <a:rPr lang="sv-SE" sz="3000" dirty="0"/>
              <a:t>”</a:t>
            </a:r>
            <a:r>
              <a:rPr lang="sv-SE" sz="3000" dirty="0" err="1"/>
              <a:t>Connect</a:t>
            </a:r>
            <a:r>
              <a:rPr lang="sv-SE" sz="3000" dirty="0"/>
              <a:t> the </a:t>
            </a:r>
            <a:r>
              <a:rPr lang="sv-SE" sz="3000" dirty="0" err="1"/>
              <a:t>dots</a:t>
            </a:r>
            <a:r>
              <a:rPr lang="sv-SE" sz="3000" dirty="0"/>
              <a:t>” mellan organisationer ger nya möjligheter och lösningar, mindre dubbelarbete och större kraft!</a:t>
            </a:r>
          </a:p>
        </p:txBody>
      </p:sp>
      <p:pic>
        <p:nvPicPr>
          <p:cNvPr id="15" name="Platshållare för innehåll 14">
            <a:extLst>
              <a:ext uri="{FF2B5EF4-FFF2-40B4-BE49-F238E27FC236}">
                <a16:creationId xmlns:a16="http://schemas.microsoft.com/office/drawing/2014/main" id="{939ACC3D-2AC9-4786-8A15-74D23FCAE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9449"/>
            <a:ext cx="12306300" cy="6478657"/>
          </a:xfrm>
        </p:spPr>
      </p:pic>
    </p:spTree>
    <p:extLst>
      <p:ext uri="{BB962C8B-B14F-4D97-AF65-F5344CB8AC3E}">
        <p14:creationId xmlns:p14="http://schemas.microsoft.com/office/powerpoint/2010/main" val="243286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ECB5948-D12F-45BB-8614-FFF57E4D6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F8B776-3A3D-4934-B3D9-CFFB8CF0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93" y="305048"/>
            <a:ext cx="11065769" cy="714501"/>
          </a:xfrm>
        </p:spPr>
        <p:txBody>
          <a:bodyPr/>
          <a:lstStyle/>
          <a:p>
            <a:r>
              <a:rPr lang="sv-SE" sz="2800" dirty="0"/>
              <a:t>Kraftsamling psykisk hälsa inriktas mot tre arbetsområden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A577B4-0611-4B80-A92E-00119FFE4A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0293" y="1193800"/>
            <a:ext cx="3314007" cy="430505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 Ett mer hälsofrämjande samhälle och levnadssätt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samhällsdesign för hälsa och välmående </a:t>
            </a:r>
            <a:endParaRPr kumimoji="0" lang="sv-SE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hälsofrämjande samhällsdiskussion </a:t>
            </a:r>
            <a:endParaRPr kumimoji="0" lang="sv-SE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 arbets- och vardagsliv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 krav som svarar mot människors förmågor </a:t>
            </a:r>
            <a:endParaRPr kumimoji="0" lang="sv-SE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1793CE8F-4229-45BA-A51A-14F620A8A33F}"/>
              </a:ext>
            </a:extLst>
          </p:cNvPr>
          <p:cNvSpPr txBox="1">
            <a:spLocks/>
          </p:cNvSpPr>
          <p:nvPr/>
        </p:nvSpPr>
        <p:spPr>
          <a:xfrm>
            <a:off x="4140893" y="1193800"/>
            <a:ext cx="3840162" cy="4305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0"/>
              </a:spcAft>
              <a:buNone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 Individer som är rustade för att nå sin fulla potential och välmående </a:t>
            </a:r>
            <a:r>
              <a:rPr lang="sv-SE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hälsofrämjande samhälle och levnadssätt</a:t>
            </a:r>
            <a:r>
              <a:rPr lang="sv-SE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FontTx/>
              <a:buNone/>
              <a:defRPr/>
            </a:pPr>
            <a:endParaRPr lang="sv-SE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lphaUcPeriod" startAt="4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Ökad motståndskraft mot livets påfrestningar i alla åldrar </a:t>
            </a:r>
            <a:endParaRPr kumimoji="0" lang="sv-SE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lphaUcPeriod" startAt="4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 utbildningssystem som för ihop samhällets och individens behov </a:t>
            </a:r>
            <a:endParaRPr kumimoji="0" lang="sv-SE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lphaUcPeriod" startAt="4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 samlat ändamålsenligt erbjudande av främjande och förebyggande insatser </a:t>
            </a:r>
            <a:endParaRPr kumimoji="0" lang="sv-SE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FontTx/>
              <a:buNone/>
              <a:defRPr/>
            </a:pPr>
            <a:endParaRPr lang="sv-SE" sz="1600" i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09D7866-E1E0-4F25-8F2D-C553BA3591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77200" y="1193800"/>
            <a:ext cx="3840162" cy="4305052"/>
          </a:xfrm>
        </p:spPr>
        <p:txBody>
          <a:bodyPr/>
          <a:lstStyle/>
          <a:p>
            <a:pPr marL="30163" indent="0">
              <a:buNone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 Hållbara stöd till de som behöver </a:t>
            </a:r>
          </a:p>
          <a:p>
            <a:pPr marL="30163" indent="0">
              <a:buNone/>
            </a:pPr>
            <a:endParaRPr lang="sv-SE" sz="16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lphaUcPeriod" startAt="7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Ökad tillgång till ändamålsenliga insatser för personer med psykisk ohälsa </a:t>
            </a:r>
            <a:endParaRPr kumimoji="0" lang="sv-SE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lphaUcPeriod" startAt="7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Kompetens och kapacitet för att utföra det nya välfärdsuppdraget </a:t>
            </a:r>
            <a:endParaRPr kumimoji="0" lang="sv-SE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+mj-lt"/>
              <a:buAutoNum type="alphaUcPeriod" startAt="7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 skyddsnät med täta maskor </a:t>
            </a:r>
            <a:endParaRPr kumimoji="0" lang="sv-SE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163" indent="0">
              <a:buNone/>
            </a:pPr>
            <a:endParaRPr kumimoji="0" lang="sv-SE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1691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9ECB5948-D12F-45BB-8614-FFF57E4D6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F8B776-3A3D-4934-B3D9-CFFB8CF0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293" y="305048"/>
            <a:ext cx="11065769" cy="714501"/>
          </a:xfrm>
        </p:spPr>
        <p:txBody>
          <a:bodyPr/>
          <a:lstStyle/>
          <a:p>
            <a:r>
              <a:rPr lang="sv-SE" sz="2400" dirty="0"/>
              <a:t>Arbetet under 2019 har gett underlag för att arbeta vidare med 20 delarenor</a:t>
            </a:r>
            <a:endParaRPr lang="sv-SE" dirty="0"/>
          </a:p>
        </p:txBody>
      </p:sp>
      <p:sp>
        <p:nvSpPr>
          <p:cNvPr id="12" name="Rectangle 68">
            <a:extLst>
              <a:ext uri="{FF2B5EF4-FFF2-40B4-BE49-F238E27FC236}">
                <a16:creationId xmlns:a16="http://schemas.microsoft.com/office/drawing/2014/main" id="{DC00A073-33D0-47F5-AF8A-CD5EE72C87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51892" y="3675145"/>
            <a:ext cx="4080343" cy="2602563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396">
              <a:spcAft>
                <a:spcPts val="1200"/>
              </a:spcAft>
              <a:defRPr/>
            </a:pPr>
            <a:endParaRPr lang="sv-SE" b="1" kern="0" dirty="0">
              <a:solidFill>
                <a:srgbClr val="08808F"/>
              </a:solidFill>
              <a:cs typeface="Arial" panose="020B0604020202020204" pitchFamily="34" charset="0"/>
            </a:endParaRPr>
          </a:p>
          <a:p>
            <a:pPr algn="ctr" defTabSz="914396">
              <a:spcAft>
                <a:spcPts val="1200"/>
              </a:spcAft>
              <a:defRPr/>
            </a:pPr>
            <a:r>
              <a:rPr lang="sv-SE" sz="1800" b="1" kern="0" dirty="0">
                <a:solidFill>
                  <a:srgbClr val="08808F"/>
                </a:solidFill>
                <a:cs typeface="Arial" panose="020B0604020202020204" pitchFamily="34" charset="0"/>
              </a:rPr>
              <a:t>Kickoff</a:t>
            </a:r>
          </a:p>
          <a:p>
            <a:pPr lvl="0" algn="ctr" defTabSz="914396">
              <a:spcAft>
                <a:spcPts val="1200"/>
              </a:spcAft>
              <a:defRPr/>
            </a:pPr>
            <a:r>
              <a:rPr lang="sv-SE" sz="1800" b="1" kern="0" dirty="0">
                <a:solidFill>
                  <a:srgbClr val="08808F"/>
                </a:solidFill>
                <a:cs typeface="Arial" panose="020B0604020202020204" pitchFamily="34" charset="0"/>
              </a:rPr>
              <a:t>Workshops</a:t>
            </a:r>
          </a:p>
          <a:p>
            <a:pPr algn="ctr" defTabSz="914396">
              <a:spcAft>
                <a:spcPts val="1200"/>
              </a:spcAft>
              <a:defRPr/>
            </a:pPr>
            <a:r>
              <a:rPr lang="sv-SE" sz="1800" b="1" kern="0" dirty="0">
                <a:solidFill>
                  <a:srgbClr val="08808F"/>
                </a:solidFill>
                <a:cs typeface="Arial" panose="020B0604020202020204" pitchFamily="34" charset="0"/>
              </a:rPr>
              <a:t>Enkät</a:t>
            </a:r>
          </a:p>
          <a:p>
            <a:pPr algn="ctr" defTabSz="914396">
              <a:spcAft>
                <a:spcPts val="1200"/>
              </a:spcAft>
              <a:defRPr/>
            </a:pPr>
            <a:r>
              <a:rPr lang="sv-SE" sz="1800" b="1" kern="0" dirty="0">
                <a:solidFill>
                  <a:srgbClr val="08808F"/>
                </a:solidFill>
                <a:cs typeface="Arial" panose="020B0604020202020204" pitchFamily="34" charset="0"/>
              </a:rPr>
              <a:t>Funktionsbrevlådan</a:t>
            </a:r>
          </a:p>
          <a:p>
            <a:pPr algn="ctr" defTabSz="914396">
              <a:spcAft>
                <a:spcPts val="1200"/>
              </a:spcAft>
              <a:defRPr/>
            </a:pPr>
            <a:r>
              <a:rPr lang="sv-SE" sz="1800" b="1" kern="0" dirty="0">
                <a:solidFill>
                  <a:srgbClr val="08808F"/>
                </a:solidFill>
                <a:cs typeface="Arial" panose="020B0604020202020204" pitchFamily="34" charset="0"/>
              </a:rPr>
              <a:t>Intervjuer</a:t>
            </a:r>
          </a:p>
          <a:p>
            <a:pPr algn="ctr"/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Connector: Elbow 19">
            <a:extLst>
              <a:ext uri="{FF2B5EF4-FFF2-40B4-BE49-F238E27FC236}">
                <a16:creationId xmlns:a16="http://schemas.microsoft.com/office/drawing/2014/main" id="{294D9583-F352-4655-A1A6-69AFF92D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5" idx="3"/>
          </p:cNvCxnSpPr>
          <p:nvPr/>
        </p:nvCxnSpPr>
        <p:spPr>
          <a:xfrm rot="5400000" flipH="1" flipV="1">
            <a:off x="5544686" y="-581270"/>
            <a:ext cx="1103605" cy="7479585"/>
          </a:xfrm>
          <a:prstGeom prst="bentConnector3">
            <a:avLst>
              <a:gd name="adj1" fmla="val 183881"/>
            </a:avLst>
          </a:prstGeom>
          <a:ln w="422275">
            <a:solidFill>
              <a:srgbClr val="4FA5B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72" descr="Processen fortsätter till">
            <a:extLst>
              <a:ext uri="{FF2B5EF4-FFF2-40B4-BE49-F238E27FC236}">
                <a16:creationId xmlns:a16="http://schemas.microsoft.com/office/drawing/2014/main" id="{C851F5B4-A775-492A-AE1B-12B58ED48EDE}"/>
              </a:ext>
            </a:extLst>
          </p:cNvPr>
          <p:cNvSpPr/>
          <p:nvPr/>
        </p:nvSpPr>
        <p:spPr>
          <a:xfrm rot="5400000">
            <a:off x="3731201" y="1131843"/>
            <a:ext cx="1294543" cy="1077218"/>
          </a:xfrm>
          <a:prstGeom prst="triangle">
            <a:avLst/>
          </a:prstGeom>
          <a:solidFill>
            <a:srgbClr val="4FA5B0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Isosceles Triangle 84" descr="Som sen fortsätter till">
            <a:extLst>
              <a:ext uri="{FF2B5EF4-FFF2-40B4-BE49-F238E27FC236}">
                <a16:creationId xmlns:a16="http://schemas.microsoft.com/office/drawing/2014/main" id="{ED53709D-4FB3-4B71-85F9-4382D716235B}"/>
              </a:ext>
            </a:extLst>
          </p:cNvPr>
          <p:cNvSpPr/>
          <p:nvPr/>
        </p:nvSpPr>
        <p:spPr>
          <a:xfrm rot="10800000">
            <a:off x="9189010" y="2606719"/>
            <a:ext cx="1294543" cy="1077218"/>
          </a:xfrm>
          <a:prstGeom prst="triangle">
            <a:avLst/>
          </a:prstGeom>
          <a:solidFill>
            <a:srgbClr val="4FA5B0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Isosceles Triangle 9">
            <a:extLst>
              <a:ext uri="{FF2B5EF4-FFF2-40B4-BE49-F238E27FC236}">
                <a16:creationId xmlns:a16="http://schemas.microsoft.com/office/drawing/2014/main" id="{6CB5B35C-4C03-4543-81B9-05A0D21B29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4534985" y="1250255"/>
            <a:ext cx="3350630" cy="2384405"/>
          </a:xfrm>
          <a:prstGeom prst="triangle">
            <a:avLst/>
          </a:prstGeom>
          <a:solidFill>
            <a:schemeClr val="bg1">
              <a:alpha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 anchorCtr="1">
            <a:sp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kumimoji="0" lang="sv-SE" sz="1800" b="1" i="0" u="none" strike="noStrike" kern="0" cap="none" spc="0" normalizeH="0" baseline="0" noProof="0" dirty="0">
                <a:ln>
                  <a:noFill/>
                </a:ln>
                <a:solidFill>
                  <a:srgbClr val="08808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Prioriterade problemområden</a:t>
            </a:r>
          </a:p>
          <a:p>
            <a:pPr algn="ctr"/>
            <a:endParaRPr lang="en-GB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68">
            <a:extLst>
              <a:ext uri="{FF2B5EF4-FFF2-40B4-BE49-F238E27FC236}">
                <a16:creationId xmlns:a16="http://schemas.microsoft.com/office/drawing/2014/main" id="{1326ACC2-1C63-4909-B0A8-F628BF220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18438" y="3697131"/>
            <a:ext cx="4080343" cy="258936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09D7866-E1E0-4F25-8F2D-C553BA3591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08692" y="3831802"/>
            <a:ext cx="4357667" cy="814322"/>
          </a:xfrm>
        </p:spPr>
        <p:txBody>
          <a:bodyPr/>
          <a:lstStyle/>
          <a:p>
            <a:pPr marL="0" marR="0" lvl="0" indent="0" defTabSz="9143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0" cap="none" spc="0" normalizeH="0" baseline="0" noProof="0" dirty="0">
                <a:ln>
                  <a:noFill/>
                </a:ln>
                <a:solidFill>
                  <a:srgbClr val="08808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20 delarenor för arbete under 2020</a:t>
            </a:r>
            <a:endParaRPr lang="sv-SE" b="1" kern="0" dirty="0">
              <a:solidFill>
                <a:srgbClr val="08808F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marL="457200" lvl="1" indent="0" defTabSz="914396">
              <a:spcAft>
                <a:spcPts val="3000"/>
              </a:spcAft>
              <a:buNone/>
              <a:defRPr/>
            </a:pPr>
            <a:r>
              <a:rPr lang="sv-SE" b="1" kern="0" dirty="0">
                <a:solidFill>
                  <a:srgbClr val="08808F"/>
                </a:solidFill>
                <a:latin typeface="Arial" panose="020B0604020202020204"/>
                <a:cs typeface="Arial" panose="020B0604020202020204" pitchFamily="34" charset="0"/>
              </a:rPr>
              <a:t>Hälsofrämjande samhälle</a:t>
            </a:r>
          </a:p>
          <a:p>
            <a:pPr marL="457200" lvl="1" indent="0" defTabSz="914396">
              <a:spcAft>
                <a:spcPts val="3000"/>
              </a:spcAft>
              <a:buNone/>
              <a:defRPr/>
            </a:pPr>
            <a:endParaRPr lang="sv-SE" b="1" kern="0" dirty="0">
              <a:solidFill>
                <a:srgbClr val="08808F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grpSp>
        <p:nvGrpSpPr>
          <p:cNvPr id="17" name="Grupp 16" descr="7 av 20 delarenor">
            <a:extLst>
              <a:ext uri="{FF2B5EF4-FFF2-40B4-BE49-F238E27FC236}">
                <a16:creationId xmlns:a16="http://schemas.microsoft.com/office/drawing/2014/main" id="{C565AECF-973A-44DC-9FC7-87451FF7F2F9}"/>
              </a:ext>
            </a:extLst>
          </p:cNvPr>
          <p:cNvGrpSpPr/>
          <p:nvPr/>
        </p:nvGrpSpPr>
        <p:grpSpPr>
          <a:xfrm>
            <a:off x="8448298" y="4673200"/>
            <a:ext cx="2001990" cy="196221"/>
            <a:chOff x="8333998" y="4523784"/>
            <a:chExt cx="2001990" cy="196221"/>
          </a:xfrm>
        </p:grpSpPr>
        <p:sp>
          <p:nvSpPr>
            <p:cNvPr id="18" name="Hexagon 16">
              <a:extLst>
                <a:ext uri="{FF2B5EF4-FFF2-40B4-BE49-F238E27FC236}">
                  <a16:creationId xmlns:a16="http://schemas.microsoft.com/office/drawing/2014/main" id="{0C949DBA-EC67-4870-AF39-7423B5701FA6}"/>
                </a:ext>
              </a:extLst>
            </p:cNvPr>
            <p:cNvSpPr/>
            <p:nvPr/>
          </p:nvSpPr>
          <p:spPr>
            <a:xfrm>
              <a:off x="8333998" y="4523784"/>
              <a:ext cx="227617" cy="196221"/>
            </a:xfrm>
            <a:prstGeom prst="hexagon">
              <a:avLst/>
            </a:prstGeom>
            <a:solidFill>
              <a:srgbClr val="4FA5B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Hexagon 42">
              <a:extLst>
                <a:ext uri="{FF2B5EF4-FFF2-40B4-BE49-F238E27FC236}">
                  <a16:creationId xmlns:a16="http://schemas.microsoft.com/office/drawing/2014/main" id="{7AFF1CC1-4562-474D-A674-48C8DF169F92}"/>
                </a:ext>
              </a:extLst>
            </p:cNvPr>
            <p:cNvSpPr/>
            <p:nvPr/>
          </p:nvSpPr>
          <p:spPr>
            <a:xfrm>
              <a:off x="8631546" y="4523784"/>
              <a:ext cx="227617" cy="196221"/>
            </a:xfrm>
            <a:prstGeom prst="hexagon">
              <a:avLst/>
            </a:prstGeom>
            <a:solidFill>
              <a:srgbClr val="4FA5B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Hexagon 43">
              <a:extLst>
                <a:ext uri="{FF2B5EF4-FFF2-40B4-BE49-F238E27FC236}">
                  <a16:creationId xmlns:a16="http://schemas.microsoft.com/office/drawing/2014/main" id="{AAD77F03-726E-40AA-9193-033199D45B16}"/>
                </a:ext>
              </a:extLst>
            </p:cNvPr>
            <p:cNvSpPr/>
            <p:nvPr/>
          </p:nvSpPr>
          <p:spPr>
            <a:xfrm>
              <a:off x="8929094" y="4523784"/>
              <a:ext cx="227617" cy="196221"/>
            </a:xfrm>
            <a:prstGeom prst="hexagon">
              <a:avLst/>
            </a:prstGeom>
            <a:solidFill>
              <a:srgbClr val="4FA5B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Hexagon 44">
              <a:extLst>
                <a:ext uri="{FF2B5EF4-FFF2-40B4-BE49-F238E27FC236}">
                  <a16:creationId xmlns:a16="http://schemas.microsoft.com/office/drawing/2014/main" id="{2B42D89A-77CA-4D5F-A572-BE5B5CE049F2}"/>
                </a:ext>
              </a:extLst>
            </p:cNvPr>
            <p:cNvSpPr/>
            <p:nvPr/>
          </p:nvSpPr>
          <p:spPr>
            <a:xfrm>
              <a:off x="9226642" y="4523784"/>
              <a:ext cx="227617" cy="196221"/>
            </a:xfrm>
            <a:prstGeom prst="hexagon">
              <a:avLst/>
            </a:prstGeom>
            <a:solidFill>
              <a:srgbClr val="4FA5B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Hexagon 45">
              <a:extLst>
                <a:ext uri="{FF2B5EF4-FFF2-40B4-BE49-F238E27FC236}">
                  <a16:creationId xmlns:a16="http://schemas.microsoft.com/office/drawing/2014/main" id="{454FBA68-12C2-4B0B-ADD3-2D7FCF93F81E}"/>
                </a:ext>
              </a:extLst>
            </p:cNvPr>
            <p:cNvSpPr/>
            <p:nvPr/>
          </p:nvSpPr>
          <p:spPr>
            <a:xfrm>
              <a:off x="9524190" y="4523784"/>
              <a:ext cx="227617" cy="196221"/>
            </a:xfrm>
            <a:prstGeom prst="hexagon">
              <a:avLst/>
            </a:prstGeom>
            <a:solidFill>
              <a:srgbClr val="4FA5B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4029B894-D9C9-4817-B164-C20CCE5AA0A8}"/>
                </a:ext>
              </a:extLst>
            </p:cNvPr>
            <p:cNvGrpSpPr/>
            <p:nvPr/>
          </p:nvGrpSpPr>
          <p:grpSpPr>
            <a:xfrm>
              <a:off x="9821738" y="4523784"/>
              <a:ext cx="514250" cy="196221"/>
              <a:chOff x="9821738" y="4523784"/>
              <a:chExt cx="514250" cy="196221"/>
            </a:xfrm>
          </p:grpSpPr>
          <p:sp>
            <p:nvSpPr>
              <p:cNvPr id="24" name="Hexagon 40">
                <a:extLst>
                  <a:ext uri="{FF2B5EF4-FFF2-40B4-BE49-F238E27FC236}">
                    <a16:creationId xmlns:a16="http://schemas.microsoft.com/office/drawing/2014/main" id="{BF84F238-79C7-44F7-95FE-E3A83059665E}"/>
                  </a:ext>
                </a:extLst>
              </p:cNvPr>
              <p:cNvSpPr/>
              <p:nvPr/>
            </p:nvSpPr>
            <p:spPr>
              <a:xfrm>
                <a:off x="9821738" y="4523784"/>
                <a:ext cx="227617" cy="196221"/>
              </a:xfrm>
              <a:prstGeom prst="hexagon">
                <a:avLst/>
              </a:prstGeom>
              <a:solidFill>
                <a:srgbClr val="4FA5B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GB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" name="Hexagon 70">
                <a:extLst>
                  <a:ext uri="{FF2B5EF4-FFF2-40B4-BE49-F238E27FC236}">
                    <a16:creationId xmlns:a16="http://schemas.microsoft.com/office/drawing/2014/main" id="{4FE80288-CB98-4ADF-9851-3B9D087F27BC}"/>
                  </a:ext>
                </a:extLst>
              </p:cNvPr>
              <p:cNvSpPr/>
              <p:nvPr/>
            </p:nvSpPr>
            <p:spPr>
              <a:xfrm>
                <a:off x="10108371" y="4523784"/>
                <a:ext cx="227617" cy="196221"/>
              </a:xfrm>
              <a:prstGeom prst="hexagon">
                <a:avLst/>
              </a:prstGeom>
              <a:solidFill>
                <a:srgbClr val="4FA5B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45" name="textruta 44">
            <a:extLst>
              <a:ext uri="{FF2B5EF4-FFF2-40B4-BE49-F238E27FC236}">
                <a16:creationId xmlns:a16="http://schemas.microsoft.com/office/drawing/2014/main" id="{0F8E6208-D05A-4F59-A21D-44EAF6335D71}"/>
              </a:ext>
            </a:extLst>
          </p:cNvPr>
          <p:cNvSpPr txBox="1"/>
          <p:nvPr/>
        </p:nvSpPr>
        <p:spPr>
          <a:xfrm>
            <a:off x="7808692" y="4904144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defTabSz="914396">
              <a:spcAft>
                <a:spcPts val="3000"/>
              </a:spcAft>
              <a:buNone/>
              <a:defRPr/>
            </a:pPr>
            <a:r>
              <a:rPr kumimoji="0" lang="sv-SE" b="1" i="0" u="none" strike="noStrike" kern="0" cap="none" spc="0" normalizeH="0" baseline="0" noProof="0" dirty="0">
                <a:ln>
                  <a:noFill/>
                </a:ln>
                <a:solidFill>
                  <a:srgbClr val="08808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Rustade individer</a:t>
            </a:r>
          </a:p>
        </p:txBody>
      </p:sp>
      <p:grpSp>
        <p:nvGrpSpPr>
          <p:cNvPr id="26" name="Grupp 25" descr="7 av 20 delarenor">
            <a:extLst>
              <a:ext uri="{FF2B5EF4-FFF2-40B4-BE49-F238E27FC236}">
                <a16:creationId xmlns:a16="http://schemas.microsoft.com/office/drawing/2014/main" id="{29C16381-F2AE-46E1-A3F0-702E0ABF2D43}"/>
              </a:ext>
            </a:extLst>
          </p:cNvPr>
          <p:cNvGrpSpPr/>
          <p:nvPr/>
        </p:nvGrpSpPr>
        <p:grpSpPr>
          <a:xfrm>
            <a:off x="8448298" y="5308200"/>
            <a:ext cx="2001990" cy="196221"/>
            <a:chOff x="8333998" y="4523784"/>
            <a:chExt cx="2001990" cy="196221"/>
          </a:xfrm>
        </p:grpSpPr>
        <p:sp>
          <p:nvSpPr>
            <p:cNvPr id="27" name="Hexagon 16">
              <a:extLst>
                <a:ext uri="{FF2B5EF4-FFF2-40B4-BE49-F238E27FC236}">
                  <a16:creationId xmlns:a16="http://schemas.microsoft.com/office/drawing/2014/main" id="{490EBD5C-BCA9-4E56-9F10-28461D1A14B0}"/>
                </a:ext>
              </a:extLst>
            </p:cNvPr>
            <p:cNvSpPr/>
            <p:nvPr/>
          </p:nvSpPr>
          <p:spPr>
            <a:xfrm>
              <a:off x="8333998" y="4523784"/>
              <a:ext cx="227617" cy="196221"/>
            </a:xfrm>
            <a:prstGeom prst="hexagon">
              <a:avLst/>
            </a:prstGeom>
            <a:solidFill>
              <a:srgbClr val="4FA5B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Hexagon 42">
              <a:extLst>
                <a:ext uri="{FF2B5EF4-FFF2-40B4-BE49-F238E27FC236}">
                  <a16:creationId xmlns:a16="http://schemas.microsoft.com/office/drawing/2014/main" id="{85C5CF4E-55B8-48D2-9554-998E86DDBACA}"/>
                </a:ext>
              </a:extLst>
            </p:cNvPr>
            <p:cNvSpPr/>
            <p:nvPr/>
          </p:nvSpPr>
          <p:spPr>
            <a:xfrm>
              <a:off x="8631546" y="4523784"/>
              <a:ext cx="227617" cy="196221"/>
            </a:xfrm>
            <a:prstGeom prst="hexagon">
              <a:avLst/>
            </a:prstGeom>
            <a:solidFill>
              <a:srgbClr val="4FA5B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Hexagon 43">
              <a:extLst>
                <a:ext uri="{FF2B5EF4-FFF2-40B4-BE49-F238E27FC236}">
                  <a16:creationId xmlns:a16="http://schemas.microsoft.com/office/drawing/2014/main" id="{D80DF17D-3FCD-439B-B206-66FDF71B38AB}"/>
                </a:ext>
              </a:extLst>
            </p:cNvPr>
            <p:cNvSpPr/>
            <p:nvPr/>
          </p:nvSpPr>
          <p:spPr>
            <a:xfrm>
              <a:off x="8929094" y="4523784"/>
              <a:ext cx="227617" cy="196221"/>
            </a:xfrm>
            <a:prstGeom prst="hexagon">
              <a:avLst/>
            </a:prstGeom>
            <a:solidFill>
              <a:srgbClr val="4FA5B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Hexagon 44">
              <a:extLst>
                <a:ext uri="{FF2B5EF4-FFF2-40B4-BE49-F238E27FC236}">
                  <a16:creationId xmlns:a16="http://schemas.microsoft.com/office/drawing/2014/main" id="{BE5DA79C-D852-42DE-86D6-8741B7A25D32}"/>
                </a:ext>
              </a:extLst>
            </p:cNvPr>
            <p:cNvSpPr/>
            <p:nvPr/>
          </p:nvSpPr>
          <p:spPr>
            <a:xfrm>
              <a:off x="9226642" y="4523784"/>
              <a:ext cx="227617" cy="196221"/>
            </a:xfrm>
            <a:prstGeom prst="hexagon">
              <a:avLst/>
            </a:prstGeom>
            <a:solidFill>
              <a:srgbClr val="4FA5B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Hexagon 45">
              <a:extLst>
                <a:ext uri="{FF2B5EF4-FFF2-40B4-BE49-F238E27FC236}">
                  <a16:creationId xmlns:a16="http://schemas.microsoft.com/office/drawing/2014/main" id="{6A5C827F-8D5D-48BD-8E53-5D082459F0F6}"/>
                </a:ext>
              </a:extLst>
            </p:cNvPr>
            <p:cNvSpPr/>
            <p:nvPr/>
          </p:nvSpPr>
          <p:spPr>
            <a:xfrm>
              <a:off x="9524190" y="4523784"/>
              <a:ext cx="227617" cy="196221"/>
            </a:xfrm>
            <a:prstGeom prst="hexagon">
              <a:avLst/>
            </a:prstGeom>
            <a:solidFill>
              <a:srgbClr val="4FA5B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44199B19-F68D-49E9-880E-C83F8F4B1AC0}"/>
                </a:ext>
              </a:extLst>
            </p:cNvPr>
            <p:cNvGrpSpPr/>
            <p:nvPr/>
          </p:nvGrpSpPr>
          <p:grpSpPr>
            <a:xfrm>
              <a:off x="9821738" y="4523784"/>
              <a:ext cx="514250" cy="196221"/>
              <a:chOff x="9821738" y="4523784"/>
              <a:chExt cx="514250" cy="196221"/>
            </a:xfrm>
          </p:grpSpPr>
          <p:sp>
            <p:nvSpPr>
              <p:cNvPr id="33" name="Hexagon 40">
                <a:extLst>
                  <a:ext uri="{FF2B5EF4-FFF2-40B4-BE49-F238E27FC236}">
                    <a16:creationId xmlns:a16="http://schemas.microsoft.com/office/drawing/2014/main" id="{B85D73ED-2E7C-4932-846E-BC25BF816044}"/>
                  </a:ext>
                </a:extLst>
              </p:cNvPr>
              <p:cNvSpPr/>
              <p:nvPr/>
            </p:nvSpPr>
            <p:spPr>
              <a:xfrm>
                <a:off x="9821738" y="4523784"/>
                <a:ext cx="227617" cy="196221"/>
              </a:xfrm>
              <a:prstGeom prst="hexagon">
                <a:avLst/>
              </a:prstGeom>
              <a:solidFill>
                <a:srgbClr val="4FA5B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GB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4" name="Hexagon 70">
                <a:extLst>
                  <a:ext uri="{FF2B5EF4-FFF2-40B4-BE49-F238E27FC236}">
                    <a16:creationId xmlns:a16="http://schemas.microsoft.com/office/drawing/2014/main" id="{77233340-301E-4E01-B2CE-76E8323FECDB}"/>
                  </a:ext>
                </a:extLst>
              </p:cNvPr>
              <p:cNvSpPr/>
              <p:nvPr/>
            </p:nvSpPr>
            <p:spPr>
              <a:xfrm>
                <a:off x="10108371" y="4523784"/>
                <a:ext cx="227617" cy="196221"/>
              </a:xfrm>
              <a:prstGeom prst="hexagon">
                <a:avLst/>
              </a:prstGeom>
              <a:solidFill>
                <a:srgbClr val="4FA5B0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GB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46" name="textruta 45">
            <a:extLst>
              <a:ext uri="{FF2B5EF4-FFF2-40B4-BE49-F238E27FC236}">
                <a16:creationId xmlns:a16="http://schemas.microsoft.com/office/drawing/2014/main" id="{FE96EFCF-0CE5-41C4-A32F-962190B19D97}"/>
              </a:ext>
            </a:extLst>
          </p:cNvPr>
          <p:cNvSpPr txBox="1"/>
          <p:nvPr/>
        </p:nvSpPr>
        <p:spPr>
          <a:xfrm>
            <a:off x="7818438" y="5579971"/>
            <a:ext cx="6950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defTabSz="914396">
              <a:spcAft>
                <a:spcPts val="3000"/>
              </a:spcAft>
              <a:buNone/>
              <a:defRPr/>
            </a:pPr>
            <a:r>
              <a:rPr lang="sv-SE" b="1" kern="0" dirty="0">
                <a:solidFill>
                  <a:srgbClr val="08808F"/>
                </a:solidFill>
                <a:latin typeface="Arial" panose="020B0604020202020204"/>
                <a:cs typeface="Arial" panose="020B0604020202020204" pitchFamily="34" charset="0"/>
              </a:rPr>
              <a:t>Hållbara stöd</a:t>
            </a:r>
            <a:endParaRPr kumimoji="0" lang="sv-SE" b="1" i="0" u="none" strike="noStrike" kern="0" cap="none" spc="0" normalizeH="0" baseline="0" noProof="0" dirty="0">
              <a:ln>
                <a:noFill/>
              </a:ln>
              <a:solidFill>
                <a:srgbClr val="08808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" name="Grupp 34" descr="6 av 20 delarenor">
            <a:extLst>
              <a:ext uri="{FF2B5EF4-FFF2-40B4-BE49-F238E27FC236}">
                <a16:creationId xmlns:a16="http://schemas.microsoft.com/office/drawing/2014/main" id="{4DF15144-FEA5-4607-8EB8-7603504EFBC1}"/>
              </a:ext>
            </a:extLst>
          </p:cNvPr>
          <p:cNvGrpSpPr/>
          <p:nvPr/>
        </p:nvGrpSpPr>
        <p:grpSpPr>
          <a:xfrm>
            <a:off x="8460998" y="5955900"/>
            <a:ext cx="1715357" cy="196221"/>
            <a:chOff x="8333998" y="4523784"/>
            <a:chExt cx="1715357" cy="196221"/>
          </a:xfrm>
        </p:grpSpPr>
        <p:sp>
          <p:nvSpPr>
            <p:cNvPr id="36" name="Hexagon 16">
              <a:extLst>
                <a:ext uri="{FF2B5EF4-FFF2-40B4-BE49-F238E27FC236}">
                  <a16:creationId xmlns:a16="http://schemas.microsoft.com/office/drawing/2014/main" id="{78E58CA3-1801-4D5D-99DE-6AE88FDF995C}"/>
                </a:ext>
              </a:extLst>
            </p:cNvPr>
            <p:cNvSpPr/>
            <p:nvPr/>
          </p:nvSpPr>
          <p:spPr>
            <a:xfrm>
              <a:off x="8333998" y="4523784"/>
              <a:ext cx="227617" cy="196221"/>
            </a:xfrm>
            <a:prstGeom prst="hexagon">
              <a:avLst/>
            </a:prstGeom>
            <a:solidFill>
              <a:srgbClr val="4FA5B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Hexagon 42">
              <a:extLst>
                <a:ext uri="{FF2B5EF4-FFF2-40B4-BE49-F238E27FC236}">
                  <a16:creationId xmlns:a16="http://schemas.microsoft.com/office/drawing/2014/main" id="{7A164344-CAFD-4CD6-96AA-B498E7FD8FF2}"/>
                </a:ext>
              </a:extLst>
            </p:cNvPr>
            <p:cNvSpPr/>
            <p:nvPr/>
          </p:nvSpPr>
          <p:spPr>
            <a:xfrm>
              <a:off x="8631546" y="4523784"/>
              <a:ext cx="227617" cy="196221"/>
            </a:xfrm>
            <a:prstGeom prst="hexagon">
              <a:avLst/>
            </a:prstGeom>
            <a:solidFill>
              <a:srgbClr val="4FA5B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Hexagon 43">
              <a:extLst>
                <a:ext uri="{FF2B5EF4-FFF2-40B4-BE49-F238E27FC236}">
                  <a16:creationId xmlns:a16="http://schemas.microsoft.com/office/drawing/2014/main" id="{4E180E01-EE07-475D-93A1-0F68572B1134}"/>
                </a:ext>
              </a:extLst>
            </p:cNvPr>
            <p:cNvSpPr/>
            <p:nvPr/>
          </p:nvSpPr>
          <p:spPr>
            <a:xfrm>
              <a:off x="8929094" y="4523784"/>
              <a:ext cx="227617" cy="196221"/>
            </a:xfrm>
            <a:prstGeom prst="hexagon">
              <a:avLst/>
            </a:prstGeom>
            <a:solidFill>
              <a:srgbClr val="4FA5B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Hexagon 44">
              <a:extLst>
                <a:ext uri="{FF2B5EF4-FFF2-40B4-BE49-F238E27FC236}">
                  <a16:creationId xmlns:a16="http://schemas.microsoft.com/office/drawing/2014/main" id="{E4C8D535-DC09-4D66-A01D-1948F00BDE07}"/>
                </a:ext>
              </a:extLst>
            </p:cNvPr>
            <p:cNvSpPr/>
            <p:nvPr/>
          </p:nvSpPr>
          <p:spPr>
            <a:xfrm>
              <a:off x="9226642" y="4523784"/>
              <a:ext cx="227617" cy="196221"/>
            </a:xfrm>
            <a:prstGeom prst="hexagon">
              <a:avLst/>
            </a:prstGeom>
            <a:solidFill>
              <a:srgbClr val="4FA5B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Hexagon 45">
              <a:extLst>
                <a:ext uri="{FF2B5EF4-FFF2-40B4-BE49-F238E27FC236}">
                  <a16:creationId xmlns:a16="http://schemas.microsoft.com/office/drawing/2014/main" id="{8F9E4085-FA72-42DB-A26B-A18AC309E539}"/>
                </a:ext>
              </a:extLst>
            </p:cNvPr>
            <p:cNvSpPr/>
            <p:nvPr/>
          </p:nvSpPr>
          <p:spPr>
            <a:xfrm>
              <a:off x="9524190" y="4523784"/>
              <a:ext cx="227617" cy="196221"/>
            </a:xfrm>
            <a:prstGeom prst="hexagon">
              <a:avLst/>
            </a:prstGeom>
            <a:solidFill>
              <a:srgbClr val="4FA5B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Hexagon 40">
              <a:extLst>
                <a:ext uri="{FF2B5EF4-FFF2-40B4-BE49-F238E27FC236}">
                  <a16:creationId xmlns:a16="http://schemas.microsoft.com/office/drawing/2014/main" id="{9EEED537-9D9E-4E29-8944-46A4D96FC654}"/>
                </a:ext>
              </a:extLst>
            </p:cNvPr>
            <p:cNvSpPr/>
            <p:nvPr/>
          </p:nvSpPr>
          <p:spPr>
            <a:xfrm>
              <a:off x="9821738" y="4523784"/>
              <a:ext cx="227617" cy="196221"/>
            </a:xfrm>
            <a:prstGeom prst="hexagon">
              <a:avLst/>
            </a:prstGeom>
            <a:solidFill>
              <a:srgbClr val="4FA5B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GB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686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UZBwV1WEiOXfoo8TVOx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D4KYW.Qb27LQ1RtVvdQ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u4zT6UL9H2VN5NcpU5T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u4zT6UL9H2VN5NcpU5T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u4zT6UL9H2VN5NcpU5T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u4zT6UL9H2VN5NcpU5T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u4zT6UL9H2VN5NcpU5T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hnvnYg9pISOtC72xMeJ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gUXrcbTVaqKT2Rd1are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D4KYW.Qb27LQ1RtVvdQ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UZBwV1WEiOXfoo8TVOx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LD4KYW.Qb27LQ1RtVvdQ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-mall" id="{468633D1-67D6-4908-9F28-7722E2184211}" vid="{ED7320B5-01FD-4AAD-B03D-A246FFB706F5}"/>
    </a:ext>
  </a:extLst>
</a:theme>
</file>

<file path=ppt/theme/theme10.xml><?xml version="1.0" encoding="utf-8"?>
<a:theme xmlns:a="http://schemas.openxmlformats.org/drawingml/2006/main" name="25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13 Metodstöd (SKR-mall)" id="{6D60C8C6-D18F-49CB-A6C9-88E1602A91C2}" vid="{534BDF23-5689-414D-B608-0ABE4B11B313}"/>
    </a:ext>
  </a:extLst>
</a:theme>
</file>

<file path=ppt/theme/theme11.xml><?xml version="1.0" encoding="utf-8"?>
<a:theme xmlns:a="http://schemas.openxmlformats.org/drawingml/2006/main" name="11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13 Metodstöd (SKR-mall)" id="{6D60C8C6-D18F-49CB-A6C9-88E1602A91C2}" vid="{534BDF23-5689-414D-B608-0ABE4B11B313}"/>
    </a:ext>
  </a:extLst>
</a:theme>
</file>

<file path=ppt/theme/theme12.xml><?xml version="1.0" encoding="utf-8"?>
<a:theme xmlns:a="http://schemas.openxmlformats.org/drawingml/2006/main" name="12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13 Metodstöd (SKR-mall)" id="{6D60C8C6-D18F-49CB-A6C9-88E1602A91C2}" vid="{534BDF23-5689-414D-B608-0ABE4B11B313}"/>
    </a:ext>
  </a:extLst>
</a:theme>
</file>

<file path=ppt/theme/theme13.xml><?xml version="1.0" encoding="utf-8"?>
<a:theme xmlns:a="http://schemas.openxmlformats.org/drawingml/2006/main" name="14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-mall" id="{4E875C82-7C33-42DD-AB25-F0015F3ABBE3}" vid="{76891D73-4184-4801-A9D8-B3436FF47395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-mall" id="{468633D1-67D6-4908-9F28-7722E2184211}" vid="{40D02779-D24F-424C-870E-39BED5281AF9}"/>
    </a:ext>
  </a:extLst>
</a:theme>
</file>

<file path=ppt/theme/theme4.xml><?xml version="1.0" encoding="utf-8"?>
<a:theme xmlns:a="http://schemas.openxmlformats.org/drawingml/2006/main" name="Avslut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-mall" id="{468633D1-67D6-4908-9F28-7722E2184211}" vid="{F2231347-A1B3-4AFD-BA96-B00EA8C22C33}"/>
    </a:ext>
  </a:extLst>
</a:theme>
</file>

<file path=ppt/theme/theme5.xml><?xml version="1.0" encoding="utf-8"?>
<a:theme xmlns:a="http://schemas.openxmlformats.org/drawingml/2006/main" name="1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13 Metodstöd (SKR-mall)" id="{6D60C8C6-D18F-49CB-A6C9-88E1602A91C2}" vid="{534BDF23-5689-414D-B608-0ABE4B11B313}"/>
    </a:ext>
  </a:extLst>
</a:theme>
</file>

<file path=ppt/theme/theme6.xml><?xml version="1.0" encoding="utf-8"?>
<a:theme xmlns:a="http://schemas.openxmlformats.org/drawingml/2006/main" name="17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-mall" id="{468633D1-67D6-4908-9F28-7722E2184211}" vid="{ED7320B5-01FD-4AAD-B03D-A246FFB706F5}"/>
    </a:ext>
  </a:extLst>
</a:theme>
</file>

<file path=ppt/theme/theme7.xml><?xml version="1.0" encoding="utf-8"?>
<a:theme xmlns:a="http://schemas.openxmlformats.org/drawingml/2006/main" name="2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-mall" id="{468633D1-67D6-4908-9F28-7722E2184211}" vid="{ED7320B5-01FD-4AAD-B03D-A246FFB706F5}"/>
    </a:ext>
  </a:extLst>
</a:theme>
</file>

<file path=ppt/theme/theme8.xml><?xml version="1.0" encoding="utf-8"?>
<a:theme xmlns:a="http://schemas.openxmlformats.org/drawingml/2006/main" name="19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-mall" id="{468633D1-67D6-4908-9F28-7722E2184211}" vid="{ED7320B5-01FD-4AAD-B03D-A246FFB706F5}"/>
    </a:ext>
  </a:extLst>
</a:theme>
</file>

<file path=ppt/theme/theme9.xml><?xml version="1.0" encoding="utf-8"?>
<a:theme xmlns:a="http://schemas.openxmlformats.org/drawingml/2006/main" name="4_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13 Metodstöd (SKR-mall)" id="{6D60C8C6-D18F-49CB-A6C9-88E1602A91C2}" vid="{534BDF23-5689-414D-B608-0ABE4B11B31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7BC8B28017C44F8F26E5EA32CE15E4" ma:contentTypeVersion="12" ma:contentTypeDescription="Skapa ett nytt dokument." ma:contentTypeScope="" ma:versionID="a1dc9775946a23a04437cfbb83325c5f">
  <xsd:schema xmlns:xsd="http://www.w3.org/2001/XMLSchema" xmlns:xs="http://www.w3.org/2001/XMLSchema" xmlns:p="http://schemas.microsoft.com/office/2006/metadata/properties" xmlns:ns2="9cf85e46-25f8-44e2-93eb-315bb1207d15" xmlns:ns3="07cdc54d-0023-40d5-b10f-0636cc5c2fb5" targetNamespace="http://schemas.microsoft.com/office/2006/metadata/properties" ma:root="true" ma:fieldsID="54086e1a4589914e7ca1b2bf3fbb8b9e" ns2:_="" ns3:_="">
    <xsd:import namespace="9cf85e46-25f8-44e2-93eb-315bb1207d15"/>
    <xsd:import namespace="07cdc54d-0023-40d5-b10f-0636cc5c2f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5e46-25f8-44e2-93eb-315bb1207d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dc54d-0023-40d5-b10f-0636cc5c2fb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cdc54d-0023-40d5-b10f-0636cc5c2fb5">
      <UserInfo>
        <DisplayName>Axel Lilja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8B87C2A-9284-4B4F-A17B-3D7D965A88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451776-8B6E-4461-9C45-BB9932AC3B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5e46-25f8-44e2-93eb-315bb1207d15"/>
    <ds:schemaRef ds:uri="07cdc54d-0023-40d5-b10f-0636cc5c2f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926E09-2B24-481C-AEB3-8AAFAD9BED3C}">
  <ds:schemaRefs>
    <ds:schemaRef ds:uri="http://schemas.microsoft.com/office/infopath/2007/PartnerControls"/>
    <ds:schemaRef ds:uri="http://purl.org/dc/elements/1.1/"/>
    <ds:schemaRef ds:uri="07cdc54d-0023-40d5-b10f-0636cc5c2fb5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9cf85e46-25f8-44e2-93eb-315bb1207d1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2654</Words>
  <Application>Microsoft Office PowerPoint</Application>
  <PresentationFormat>Bredbild</PresentationFormat>
  <Paragraphs>582</Paragraphs>
  <Slides>22</Slides>
  <Notes>7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13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41" baseType="lpstr">
      <vt:lpstr>Arial</vt:lpstr>
      <vt:lpstr>Calibri</vt:lpstr>
      <vt:lpstr>Calibri Light</vt:lpstr>
      <vt:lpstr>Symbol</vt:lpstr>
      <vt:lpstr>Wingdings</vt:lpstr>
      <vt:lpstr>SKL PPT Gul</vt:lpstr>
      <vt:lpstr>Anpassad formgivning</vt:lpstr>
      <vt:lpstr>Inledningsbilder</vt:lpstr>
      <vt:lpstr>Avslutningsbilder</vt:lpstr>
      <vt:lpstr>1_SKL PPT Gul</vt:lpstr>
      <vt:lpstr>17_SKL PPT Gul</vt:lpstr>
      <vt:lpstr>2_SKL PPT Gul</vt:lpstr>
      <vt:lpstr>19_SKL PPT Gul</vt:lpstr>
      <vt:lpstr>4_SKL PPT Gul</vt:lpstr>
      <vt:lpstr>25_SKL PPT Gul</vt:lpstr>
      <vt:lpstr>11_SKL PPT Gul</vt:lpstr>
      <vt:lpstr>12_SKL PPT Gul</vt:lpstr>
      <vt:lpstr>14_SKL PPT Gul</vt:lpstr>
      <vt:lpstr>think-cell Slide</vt:lpstr>
      <vt:lpstr>Informationsmaterial </vt:lpstr>
      <vt:lpstr>Kraftsamling psykisk hälsa syftar till ett långsiktigt och tvärsektoriellt arbete</vt:lpstr>
      <vt:lpstr>För att möta utmaningarna inom psykisk hälsa, krävs att vi arbetar tillsammans på ett nytt sätt</vt:lpstr>
      <vt:lpstr>Kraftsamlingen är ett arbetssätt för att genomföra konkret utvecklingsarbete</vt:lpstr>
      <vt:lpstr>Kraftsamlingen är ett arbetssätt för att genomföra konkret utvecklingsarbete – mer i detalj</vt:lpstr>
      <vt:lpstr>Totalt har fler än 350 organisationer hittills medverkat i Kraftsamlingens aktiviteter</vt:lpstr>
      <vt:lpstr>”Connect the dots” mellan organisationer ger nya möjligheter och lösningar, mindre dubbelarbete och större kraft!</vt:lpstr>
      <vt:lpstr>Kraftsamling psykisk hälsa inriktas mot tre arbetsområden</vt:lpstr>
      <vt:lpstr>Arbetet under 2019 har gett underlag för att arbeta vidare med 20 delarenor</vt:lpstr>
      <vt:lpstr>Delarenaformatets idé och utgångspunkter</vt:lpstr>
      <vt:lpstr>1. Ett mer hälsofrämjande samhälle och levnadssätt </vt:lpstr>
      <vt:lpstr>2. Individer som är rustade för att nå sin fulla potential och välmående</vt:lpstr>
      <vt:lpstr>3. Hållbara stöd till de som behöver</vt:lpstr>
      <vt:lpstr>Under våren 2020 startades sju delarenor upp</vt:lpstr>
      <vt:lpstr>Principer för arbetet i delarenan</vt:lpstr>
      <vt:lpstr>Tanken med delarenorna är att arbetsgruppen ringar in initiativ som kan bidra till en positiv utveckling på området – Och sedan genomföra dem</vt:lpstr>
      <vt:lpstr>Övergripande arbetsprocess för en delarena</vt:lpstr>
      <vt:lpstr>Delarenans arbetsfaser fram till handslag</vt:lpstr>
      <vt:lpstr>Visionen om ett handslag Illustrativt exempel,  nuläge och handslag</vt:lpstr>
      <vt:lpstr>Delarenornas handslag bildar gemensamt Kraftsamlingens  plan för ett långsiktigt gemensamt utvecklingsarbete 2020–2030</vt:lpstr>
      <vt:lpstr>Hittills har nio handslagsdokument färdigställts och signerats - vi ser fram emot att ännu fler tillkommer!</vt:lpstr>
      <vt:lpstr>Stort tack för din medverkan!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Informationsmaterial - Kraftsamling psykisk hälsa</dc:title>
  <dc:subject>Kraftsamling, Psykisk hälsa</dc:subject>
  <dc:creator/>
  <cp:lastModifiedBy/>
  <cp:revision>4</cp:revision>
  <dcterms:created xsi:type="dcterms:W3CDTF">2019-12-17T13:10:32Z</dcterms:created>
  <dcterms:modified xsi:type="dcterms:W3CDTF">2020-12-14T08:22:52Z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0x010100817BC8B28017C44F8F26E5EA32CE15E4</vt:lpwstr>
  </property>
</Properties>
</file>